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74AB0-F749-43B8-ACEF-9D2D8CB21586}" type="datetimeFigureOut">
              <a:rPr lang="en-US" smtClean="0"/>
              <a:t>5/31/2025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EC643F-6AD3-4E15-8FB8-1F61478E27B6}" type="slidenum">
              <a:rPr lang="en-US" smtClean="0"/>
              <a:t>‹#›</a:t>
            </a:fld>
            <a:endParaRPr lang="en-US"/>
          </a:p>
        </p:txBody>
      </p:sp>
    </p:spTree>
    <p:extLst>
      <p:ext uri="{BB962C8B-B14F-4D97-AF65-F5344CB8AC3E}">
        <p14:creationId xmlns:p14="http://schemas.microsoft.com/office/powerpoint/2010/main" val="526419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87726FB-45DB-4D3C-8BF0-891878449579}"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85EE4-1E2C-4AD4-888D-6A374E78655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424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7726FB-45DB-4D3C-8BF0-891878449579}"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85EE4-1E2C-4AD4-888D-6A374E786556}" type="slidenum">
              <a:rPr lang="en-US" smtClean="0"/>
              <a:t>‹#›</a:t>
            </a:fld>
            <a:endParaRPr lang="en-US"/>
          </a:p>
        </p:txBody>
      </p:sp>
    </p:spTree>
    <p:extLst>
      <p:ext uri="{BB962C8B-B14F-4D97-AF65-F5344CB8AC3E}">
        <p14:creationId xmlns:p14="http://schemas.microsoft.com/office/powerpoint/2010/main" val="9593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7726FB-45DB-4D3C-8BF0-891878449579}"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85EE4-1E2C-4AD4-888D-6A374E786556}" type="slidenum">
              <a:rPr lang="en-US" smtClean="0"/>
              <a:t>‹#›</a:t>
            </a:fld>
            <a:endParaRPr lang="en-US"/>
          </a:p>
        </p:txBody>
      </p:sp>
    </p:spTree>
    <p:extLst>
      <p:ext uri="{BB962C8B-B14F-4D97-AF65-F5344CB8AC3E}">
        <p14:creationId xmlns:p14="http://schemas.microsoft.com/office/powerpoint/2010/main" val="2274055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7726FB-45DB-4D3C-8BF0-891878449579}"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85EE4-1E2C-4AD4-888D-6A374E786556}" type="slidenum">
              <a:rPr lang="en-US" smtClean="0"/>
              <a:t>‹#›</a:t>
            </a:fld>
            <a:endParaRPr lang="en-US"/>
          </a:p>
        </p:txBody>
      </p:sp>
    </p:spTree>
    <p:extLst>
      <p:ext uri="{BB962C8B-B14F-4D97-AF65-F5344CB8AC3E}">
        <p14:creationId xmlns:p14="http://schemas.microsoft.com/office/powerpoint/2010/main" val="3787716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87726FB-45DB-4D3C-8BF0-891878449579}"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85EE4-1E2C-4AD4-888D-6A374E78655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3274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7726FB-45DB-4D3C-8BF0-891878449579}" type="datetimeFigureOut">
              <a:rPr lang="en-US" smtClean="0"/>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685EE4-1E2C-4AD4-888D-6A374E786556}" type="slidenum">
              <a:rPr lang="en-US" smtClean="0"/>
              <a:t>‹#›</a:t>
            </a:fld>
            <a:endParaRPr lang="en-US"/>
          </a:p>
        </p:txBody>
      </p:sp>
    </p:spTree>
    <p:extLst>
      <p:ext uri="{BB962C8B-B14F-4D97-AF65-F5344CB8AC3E}">
        <p14:creationId xmlns:p14="http://schemas.microsoft.com/office/powerpoint/2010/main" val="3235044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7726FB-45DB-4D3C-8BF0-891878449579}" type="datetimeFigureOut">
              <a:rPr lang="en-US" smtClean="0"/>
              <a:t>5/31/2025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685EE4-1E2C-4AD4-888D-6A374E786556}" type="slidenum">
              <a:rPr lang="en-US" smtClean="0"/>
              <a:t>‹#›</a:t>
            </a:fld>
            <a:endParaRPr lang="en-US"/>
          </a:p>
        </p:txBody>
      </p:sp>
    </p:spTree>
    <p:extLst>
      <p:ext uri="{BB962C8B-B14F-4D97-AF65-F5344CB8AC3E}">
        <p14:creationId xmlns:p14="http://schemas.microsoft.com/office/powerpoint/2010/main" val="305476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87726FB-45DB-4D3C-8BF0-891878449579}" type="datetimeFigureOut">
              <a:rPr lang="en-US" smtClean="0"/>
              <a:t>5/31/2025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685EE4-1E2C-4AD4-888D-6A374E786556}" type="slidenum">
              <a:rPr lang="en-US" smtClean="0"/>
              <a:t>‹#›</a:t>
            </a:fld>
            <a:endParaRPr lang="en-US"/>
          </a:p>
        </p:txBody>
      </p:sp>
    </p:spTree>
    <p:extLst>
      <p:ext uri="{BB962C8B-B14F-4D97-AF65-F5344CB8AC3E}">
        <p14:creationId xmlns:p14="http://schemas.microsoft.com/office/powerpoint/2010/main" val="12870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87726FB-45DB-4D3C-8BF0-891878449579}" type="datetimeFigureOut">
              <a:rPr lang="en-US" smtClean="0"/>
              <a:t>5/31/2025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9685EE4-1E2C-4AD4-888D-6A374E786556}" type="slidenum">
              <a:rPr lang="en-US" smtClean="0"/>
              <a:t>‹#›</a:t>
            </a:fld>
            <a:endParaRPr lang="en-US"/>
          </a:p>
        </p:txBody>
      </p:sp>
    </p:spTree>
    <p:extLst>
      <p:ext uri="{BB962C8B-B14F-4D97-AF65-F5344CB8AC3E}">
        <p14:creationId xmlns:p14="http://schemas.microsoft.com/office/powerpoint/2010/main" val="1083209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87726FB-45DB-4D3C-8BF0-891878449579}" type="datetimeFigureOut">
              <a:rPr lang="en-US" smtClean="0"/>
              <a:t>5/31/2025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9685EE4-1E2C-4AD4-888D-6A374E786556}" type="slidenum">
              <a:rPr lang="en-US" smtClean="0"/>
              <a:t>‹#›</a:t>
            </a:fld>
            <a:endParaRPr lang="en-US"/>
          </a:p>
        </p:txBody>
      </p:sp>
    </p:spTree>
    <p:extLst>
      <p:ext uri="{BB962C8B-B14F-4D97-AF65-F5344CB8AC3E}">
        <p14:creationId xmlns:p14="http://schemas.microsoft.com/office/powerpoint/2010/main" val="4064876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87726FB-45DB-4D3C-8BF0-891878449579}" type="datetimeFigureOut">
              <a:rPr lang="en-US" smtClean="0"/>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685EE4-1E2C-4AD4-888D-6A374E786556}" type="slidenum">
              <a:rPr lang="en-US" smtClean="0"/>
              <a:t>‹#›</a:t>
            </a:fld>
            <a:endParaRPr lang="en-US"/>
          </a:p>
        </p:txBody>
      </p:sp>
    </p:spTree>
    <p:extLst>
      <p:ext uri="{BB962C8B-B14F-4D97-AF65-F5344CB8AC3E}">
        <p14:creationId xmlns:p14="http://schemas.microsoft.com/office/powerpoint/2010/main" val="349901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87726FB-45DB-4D3C-8BF0-891878449579}" type="datetimeFigureOut">
              <a:rPr lang="en-US" smtClean="0"/>
              <a:t>5/31/2025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9685EE4-1E2C-4AD4-888D-6A374E78655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5499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rtl="1"/>
            <a:r>
              <a:rPr lang="ar-SY" dirty="0" smtClean="0">
                <a:solidFill>
                  <a:schemeClr val="accent2">
                    <a:lumMod val="75000"/>
                  </a:schemeClr>
                </a:solidFill>
                <a:cs typeface="DecoType Naskh Variants" panose="02010400000000000000" pitchFamily="2" charset="-78"/>
              </a:rPr>
              <a:t>هندسة نظم </a:t>
            </a:r>
            <a:r>
              <a:rPr lang="ar-SY" dirty="0" smtClean="0">
                <a:solidFill>
                  <a:schemeClr val="accent2">
                    <a:lumMod val="75000"/>
                  </a:schemeClr>
                </a:solidFill>
                <a:cs typeface="DecoType Naskh Variants" panose="02010400000000000000" pitchFamily="2" charset="-78"/>
              </a:rPr>
              <a:t>المعلومات</a:t>
            </a:r>
            <a:endParaRPr lang="en-US" dirty="0">
              <a:solidFill>
                <a:schemeClr val="accent2">
                  <a:lumMod val="75000"/>
                </a:schemeClr>
              </a:solidFill>
              <a:cs typeface="DecoType Naskh Variants" panose="02010400000000000000" pitchFamily="2" charset="-78"/>
            </a:endParaRPr>
          </a:p>
        </p:txBody>
      </p:sp>
      <p:sp>
        <p:nvSpPr>
          <p:cNvPr id="3" name="Subtitle 2"/>
          <p:cNvSpPr>
            <a:spLocks noGrp="1"/>
          </p:cNvSpPr>
          <p:nvPr>
            <p:ph type="subTitle" idx="1"/>
          </p:nvPr>
        </p:nvSpPr>
        <p:spPr/>
        <p:txBody>
          <a:bodyPr/>
          <a:lstStyle/>
          <a:p>
            <a:pPr algn="r" rtl="1"/>
            <a:r>
              <a:rPr lang="ar-SY" dirty="0" smtClean="0"/>
              <a:t>تقييم أداء نظم المعلومات</a:t>
            </a:r>
            <a:endParaRPr lang="ar-SY" dirty="0" smtClean="0"/>
          </a:p>
          <a:p>
            <a:pPr algn="ctr" rtl="1"/>
            <a:r>
              <a:rPr lang="ar-SY" b="1" dirty="0" smtClean="0">
                <a:solidFill>
                  <a:schemeClr val="bg2">
                    <a:lumMod val="25000"/>
                  </a:schemeClr>
                </a:solidFill>
                <a:latin typeface="Simplified Arabic" panose="02020603050405020304" pitchFamily="18" charset="-78"/>
                <a:cs typeface="DecoType Naskh Variants" panose="02010400000000000000" pitchFamily="2" charset="-78"/>
              </a:rPr>
              <a:t>د.فدا جهجاه</a:t>
            </a:r>
            <a:endParaRPr lang="en-US" b="1" dirty="0">
              <a:solidFill>
                <a:schemeClr val="bg2">
                  <a:lumMod val="25000"/>
                </a:schemeClr>
              </a:solidFill>
              <a:latin typeface="Simplified Arabic" panose="02020603050405020304" pitchFamily="18" charset="-78"/>
              <a:cs typeface="DecoType Naskh Variants" panose="02010400000000000000" pitchFamily="2" charset="-78"/>
            </a:endParaRPr>
          </a:p>
        </p:txBody>
      </p:sp>
      <p:sp>
        <p:nvSpPr>
          <p:cNvPr id="4" name="Rectangle 3"/>
          <p:cNvSpPr/>
          <p:nvPr/>
        </p:nvSpPr>
        <p:spPr>
          <a:xfrm>
            <a:off x="5334972" y="628444"/>
            <a:ext cx="6096000" cy="923330"/>
          </a:xfrm>
          <a:prstGeom prst="rect">
            <a:avLst/>
          </a:prstGeom>
        </p:spPr>
        <p:txBody>
          <a:bodyPr>
            <a:spAutoFit/>
          </a:bodyPr>
          <a:lstStyle/>
          <a:p>
            <a:pPr algn="r"/>
            <a:r>
              <a:rPr lang="ar-SY" dirty="0" smtClean="0">
                <a:solidFill>
                  <a:srgbClr val="002060"/>
                </a:solidFill>
                <a:latin typeface="CIDFont+F2"/>
              </a:rPr>
              <a:t>جامعة حمص</a:t>
            </a:r>
            <a:endParaRPr lang="en-US" dirty="0" smtClean="0">
              <a:solidFill>
                <a:srgbClr val="002060"/>
              </a:solidFill>
              <a:latin typeface="CIDFont+F2"/>
            </a:endParaRPr>
          </a:p>
          <a:p>
            <a:pPr algn="r"/>
            <a:r>
              <a:rPr lang="ar-SA" dirty="0" smtClean="0">
                <a:solidFill>
                  <a:srgbClr val="002060"/>
                </a:solidFill>
                <a:latin typeface="CIDFont+F2"/>
              </a:rPr>
              <a:t>كلية </a:t>
            </a:r>
            <a:r>
              <a:rPr lang="ar-SA" dirty="0">
                <a:solidFill>
                  <a:srgbClr val="002060"/>
                </a:solidFill>
                <a:latin typeface="CIDFont+F2"/>
              </a:rPr>
              <a:t>الهندسة المعلوماتية</a:t>
            </a:r>
          </a:p>
          <a:p>
            <a:pPr algn="r"/>
            <a:r>
              <a:rPr lang="ar-SA" dirty="0">
                <a:solidFill>
                  <a:srgbClr val="002060"/>
                </a:solidFill>
                <a:latin typeface="CIDFont+F2"/>
              </a:rPr>
              <a:t>السنة </a:t>
            </a:r>
            <a:r>
              <a:rPr lang="ar-SA" dirty="0" smtClean="0">
                <a:solidFill>
                  <a:srgbClr val="002060"/>
                </a:solidFill>
                <a:latin typeface="CIDFont+F2"/>
              </a:rPr>
              <a:t>ال</a:t>
            </a:r>
            <a:r>
              <a:rPr lang="ar-SY" dirty="0" smtClean="0">
                <a:solidFill>
                  <a:srgbClr val="002060"/>
                </a:solidFill>
                <a:latin typeface="CIDFont+F2"/>
              </a:rPr>
              <a:t>خامسة</a:t>
            </a:r>
            <a:endParaRPr lang="en-US" dirty="0"/>
          </a:p>
        </p:txBody>
      </p:sp>
    </p:spTree>
    <p:extLst>
      <p:ext uri="{BB962C8B-B14F-4D97-AF65-F5344CB8AC3E}">
        <p14:creationId xmlns:p14="http://schemas.microsoft.com/office/powerpoint/2010/main" val="520736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نموذج ديلون وماكلين </a:t>
            </a:r>
            <a:r>
              <a:rPr lang="en-US" dirty="0" err="1"/>
              <a:t>DeLone</a:t>
            </a:r>
            <a:r>
              <a:rPr lang="en-US" dirty="0"/>
              <a:t> &amp; McLean</a:t>
            </a:r>
          </a:p>
        </p:txBody>
      </p:sp>
      <p:sp>
        <p:nvSpPr>
          <p:cNvPr id="3" name="Content Placeholder 2"/>
          <p:cNvSpPr>
            <a:spLocks noGrp="1"/>
          </p:cNvSpPr>
          <p:nvPr>
            <p:ph idx="1"/>
          </p:nvPr>
        </p:nvSpPr>
        <p:spPr>
          <a:xfrm>
            <a:off x="1097280" y="1845734"/>
            <a:ext cx="10058400" cy="4405776"/>
          </a:xfrm>
        </p:spPr>
        <p:txBody>
          <a:bodyPr>
            <a:normAutofit fontScale="92500" lnSpcReduction="20000"/>
          </a:bodyPr>
          <a:lstStyle/>
          <a:p>
            <a:pPr algn="r" rtl="1"/>
            <a:r>
              <a:rPr lang="ar-SA" dirty="0" smtClean="0"/>
              <a:t>تطوير </a:t>
            </a:r>
            <a:r>
              <a:rPr lang="ar-SA" dirty="0"/>
              <a:t>نسخة محدّثة من النموذج عام </a:t>
            </a:r>
            <a:r>
              <a:rPr lang="ar-SA" b="1" dirty="0"/>
              <a:t>2003</a:t>
            </a:r>
            <a:r>
              <a:rPr lang="ar-SA" dirty="0"/>
              <a:t> لتقديم تصور أكثر دقة لفاعلية نظم </a:t>
            </a:r>
            <a:r>
              <a:rPr lang="ar-SA" dirty="0" smtClean="0"/>
              <a:t>المعلومات.</a:t>
            </a:r>
            <a:r>
              <a:rPr lang="ar-SY" dirty="0" smtClean="0"/>
              <a:t> </a:t>
            </a:r>
            <a:r>
              <a:rPr lang="ar-SA" dirty="0" smtClean="0"/>
              <a:t>شمل </a:t>
            </a:r>
            <a:r>
              <a:rPr lang="ar-SA" dirty="0"/>
              <a:t>التحديث النقاط التالية:</a:t>
            </a:r>
          </a:p>
          <a:p>
            <a:pPr algn="r" rtl="1"/>
            <a:r>
              <a:rPr lang="ar-SA" b="1" dirty="0"/>
              <a:t>تقسيم "الاستخدام" إلى شقين</a:t>
            </a:r>
            <a:r>
              <a:rPr lang="ar-SA" dirty="0"/>
              <a:t>:</a:t>
            </a:r>
          </a:p>
          <a:p>
            <a:pPr lvl="1" algn="r" rtl="1"/>
            <a:r>
              <a:rPr lang="ar-SA" b="1" dirty="0"/>
              <a:t>نية الاستخدام </a:t>
            </a:r>
            <a:r>
              <a:rPr lang="en-US" b="1" dirty="0" smtClean="0"/>
              <a:t>Intention </a:t>
            </a:r>
            <a:r>
              <a:rPr lang="en-US" b="1" dirty="0"/>
              <a:t>to </a:t>
            </a:r>
            <a:r>
              <a:rPr lang="en-US" b="1" dirty="0" smtClean="0"/>
              <a:t>Use</a:t>
            </a:r>
            <a:endParaRPr lang="en-US" dirty="0"/>
          </a:p>
          <a:p>
            <a:pPr lvl="1" algn="r" rtl="1"/>
            <a:r>
              <a:rPr lang="ar-SA" b="1" dirty="0"/>
              <a:t>الاستخدام الفعلي </a:t>
            </a:r>
            <a:r>
              <a:rPr lang="en-US" b="1" dirty="0" smtClean="0"/>
              <a:t>Actual Use</a:t>
            </a:r>
            <a:r>
              <a:rPr lang="ar-SY" dirty="0" smtClean="0"/>
              <a:t> : </a:t>
            </a:r>
            <a:r>
              <a:rPr lang="ar-SA" dirty="0" smtClean="0"/>
              <a:t>وذلك </a:t>
            </a:r>
            <a:r>
              <a:rPr lang="ar-SA" dirty="0"/>
              <a:t>للتفريق بين الرغبة في استخدام النظام والاستخدام الحقيقي له.</a:t>
            </a:r>
          </a:p>
          <a:p>
            <a:pPr algn="r" rtl="1"/>
            <a:r>
              <a:rPr lang="ar-SA" b="1" dirty="0"/>
              <a:t>إضافة بُنية جديدة</a:t>
            </a:r>
            <a:r>
              <a:rPr lang="ar-SA" dirty="0"/>
              <a:t> </a:t>
            </a:r>
            <a:r>
              <a:rPr lang="ar-SA" dirty="0" smtClean="0"/>
              <a:t>هي:</a:t>
            </a:r>
            <a:r>
              <a:rPr lang="ar-SY" dirty="0" smtClean="0"/>
              <a:t> </a:t>
            </a:r>
            <a:r>
              <a:rPr lang="ar-SA" b="1" dirty="0" smtClean="0"/>
              <a:t>جودة </a:t>
            </a:r>
            <a:r>
              <a:rPr lang="ar-SA" b="1" dirty="0"/>
              <a:t>الخدمة </a:t>
            </a:r>
            <a:r>
              <a:rPr lang="en-US" b="1" dirty="0" smtClean="0"/>
              <a:t>Service Quality</a:t>
            </a:r>
            <a:r>
              <a:rPr lang="ar-SY" dirty="0" smtClean="0"/>
              <a:t> :</a:t>
            </a:r>
            <a:r>
              <a:rPr lang="ar-SA" dirty="0" smtClean="0"/>
              <a:t>لتقييم </a:t>
            </a:r>
            <a:r>
              <a:rPr lang="ar-SA" dirty="0"/>
              <a:t>الدعم والخدمة التي يقدمها النظام أو مزودو الخدمة.</a:t>
            </a:r>
          </a:p>
          <a:p>
            <a:pPr algn="r" rtl="1"/>
            <a:r>
              <a:rPr lang="ar-SA" b="1" dirty="0"/>
              <a:t>دمج التأثير الفردي والتنظيمي</a:t>
            </a:r>
            <a:r>
              <a:rPr lang="ar-SA" dirty="0"/>
              <a:t> تحت بُنية موحّدة تسمى:</a:t>
            </a:r>
          </a:p>
          <a:p>
            <a:pPr lvl="1" algn="r" rtl="1"/>
            <a:r>
              <a:rPr lang="ar-SA" b="1" dirty="0"/>
              <a:t>الفوائد الصافية </a:t>
            </a:r>
            <a:r>
              <a:rPr lang="en-US" b="1" dirty="0" smtClean="0"/>
              <a:t>Net Benefits</a:t>
            </a:r>
            <a:r>
              <a:rPr lang="ar-SY" dirty="0" smtClean="0"/>
              <a:t> : </a:t>
            </a:r>
            <a:r>
              <a:rPr lang="ar-SA" dirty="0" smtClean="0"/>
              <a:t>ويُعنى </a:t>
            </a:r>
            <a:r>
              <a:rPr lang="ar-SA" dirty="0"/>
              <a:t>بها الأثر الكلي للنظام على الأفراد والمنظمات والمجتمع، باعتبار أن نظم المعلومات باتت تؤثر في نطاق أوسع من المستخدم المباشر فقط.</a:t>
            </a:r>
          </a:p>
          <a:p>
            <a:pPr algn="r" rtl="1"/>
            <a:r>
              <a:rPr lang="ar-SA" b="1" dirty="0"/>
              <a:t>العلاقات الأساسية في النموذج المحدث:</a:t>
            </a:r>
          </a:p>
          <a:p>
            <a:pPr algn="r" rtl="1"/>
            <a:r>
              <a:rPr lang="ar-SA" dirty="0"/>
              <a:t>تؤثر </a:t>
            </a:r>
            <a:r>
              <a:rPr lang="ar-SA" b="1" dirty="0"/>
              <a:t>جودة النظام، وجودة المعلومات، وجودة الخدمة</a:t>
            </a:r>
            <a:r>
              <a:rPr lang="ar-SA" dirty="0"/>
              <a:t> في:</a:t>
            </a:r>
          </a:p>
          <a:p>
            <a:pPr lvl="1" algn="r" rtl="1"/>
            <a:r>
              <a:rPr lang="ar-SA" b="1" dirty="0"/>
              <a:t>نية الاستخدام</a:t>
            </a:r>
            <a:endParaRPr lang="ar-SA" dirty="0"/>
          </a:p>
          <a:p>
            <a:pPr lvl="1" algn="r" rtl="1"/>
            <a:r>
              <a:rPr lang="ar-SA" b="1" dirty="0"/>
              <a:t>رضا المستخدم</a:t>
            </a:r>
            <a:endParaRPr lang="ar-SA" dirty="0"/>
          </a:p>
          <a:p>
            <a:pPr algn="r" rtl="1"/>
            <a:r>
              <a:rPr lang="ar-SA" dirty="0"/>
              <a:t>تؤثر </a:t>
            </a:r>
            <a:r>
              <a:rPr lang="ar-SA" b="1" dirty="0"/>
              <a:t>نية الاستخدام ورضا المستخدم</a:t>
            </a:r>
            <a:r>
              <a:rPr lang="ar-SA" dirty="0"/>
              <a:t> بشكل مباشر على:</a:t>
            </a:r>
          </a:p>
          <a:p>
            <a:pPr lvl="1" algn="r" rtl="1"/>
            <a:r>
              <a:rPr lang="ar-SA" b="1" dirty="0"/>
              <a:t>الفوائد الصافية</a:t>
            </a:r>
            <a:r>
              <a:rPr lang="ar-SA" dirty="0"/>
              <a:t>، سواء بشكل إيجابي أو سلبي.</a:t>
            </a:r>
          </a:p>
        </p:txBody>
      </p:sp>
      <p:pic>
        <p:nvPicPr>
          <p:cNvPr id="4" name="Image 19"/>
          <p:cNvPicPr/>
          <p:nvPr/>
        </p:nvPicPr>
        <p:blipFill>
          <a:blip r:embed="rId2" cstate="print"/>
          <a:stretch>
            <a:fillRect/>
          </a:stretch>
        </p:blipFill>
        <p:spPr>
          <a:xfrm>
            <a:off x="757243" y="4257546"/>
            <a:ext cx="5811507" cy="1403350"/>
          </a:xfrm>
          <a:prstGeom prst="rect">
            <a:avLst/>
          </a:prstGeom>
        </p:spPr>
      </p:pic>
    </p:spTree>
    <p:extLst>
      <p:ext uri="{BB962C8B-B14F-4D97-AF65-F5344CB8AC3E}">
        <p14:creationId xmlns:p14="http://schemas.microsoft.com/office/powerpoint/2010/main" val="3190989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العناصر الرئيسة في نموذج </a:t>
            </a:r>
            <a:r>
              <a:rPr lang="en-US" dirty="0"/>
              <a:t>D&amp;M</a:t>
            </a:r>
          </a:p>
        </p:txBody>
      </p:sp>
      <p:sp>
        <p:nvSpPr>
          <p:cNvPr id="3" name="Content Placeholder 2"/>
          <p:cNvSpPr>
            <a:spLocks noGrp="1"/>
          </p:cNvSpPr>
          <p:nvPr>
            <p:ph idx="1"/>
          </p:nvPr>
        </p:nvSpPr>
        <p:spPr>
          <a:xfrm>
            <a:off x="1097280" y="1845734"/>
            <a:ext cx="10058400" cy="4405776"/>
          </a:xfrm>
        </p:spPr>
        <p:txBody>
          <a:bodyPr>
            <a:normAutofit fontScale="70000" lnSpcReduction="20000"/>
          </a:bodyPr>
          <a:lstStyle/>
          <a:p>
            <a:pPr algn="r" rtl="1"/>
            <a:r>
              <a:rPr lang="ar-SY" b="1" dirty="0" smtClean="0"/>
              <a:t>1.</a:t>
            </a:r>
            <a:r>
              <a:rPr lang="ar-SA" b="1" dirty="0" smtClean="0"/>
              <a:t>جودة </a:t>
            </a:r>
            <a:r>
              <a:rPr lang="ar-SA" b="1" dirty="0"/>
              <a:t>النظام </a:t>
            </a:r>
            <a:r>
              <a:rPr lang="en-US" b="1" dirty="0" smtClean="0"/>
              <a:t>System Quality</a:t>
            </a:r>
            <a:r>
              <a:rPr lang="ar-SY" b="1" dirty="0" smtClean="0"/>
              <a:t> </a:t>
            </a:r>
            <a:r>
              <a:rPr lang="ar-SA" dirty="0" smtClean="0"/>
              <a:t>تشير </a:t>
            </a:r>
            <a:r>
              <a:rPr lang="ar-SA" dirty="0"/>
              <a:t>إلى أداء النظام التقني، بما في ذلك الأجهزة، البرمجيات، السياسات، والإجراءات المرتبطة </a:t>
            </a:r>
            <a:r>
              <a:rPr lang="ar-SA" dirty="0" smtClean="0"/>
              <a:t>بالنظام.</a:t>
            </a:r>
            <a:r>
              <a:rPr lang="ar-SY" dirty="0" smtClean="0"/>
              <a:t> </a:t>
            </a:r>
            <a:r>
              <a:rPr lang="ar-SA" b="1" dirty="0" smtClean="0"/>
              <a:t>مؤشرات </a:t>
            </a:r>
            <a:r>
              <a:rPr lang="ar-SA" b="1" dirty="0"/>
              <a:t>القياس</a:t>
            </a:r>
            <a:r>
              <a:rPr lang="ar-SA" dirty="0"/>
              <a:t>:</a:t>
            </a:r>
          </a:p>
          <a:p>
            <a:pPr algn="r" rtl="1">
              <a:buFont typeface="Wingdings" panose="05000000000000000000" pitchFamily="2" charset="2"/>
              <a:buChar char="§"/>
            </a:pPr>
            <a:r>
              <a:rPr lang="ar-SA" dirty="0"/>
              <a:t>مرونة النظام</a:t>
            </a:r>
          </a:p>
          <a:p>
            <a:pPr algn="r" rtl="1">
              <a:buFont typeface="Wingdings" panose="05000000000000000000" pitchFamily="2" charset="2"/>
              <a:buChar char="§"/>
            </a:pPr>
            <a:r>
              <a:rPr lang="ar-SA" dirty="0"/>
              <a:t>تكامله</a:t>
            </a:r>
          </a:p>
          <a:p>
            <a:pPr algn="r" rtl="1">
              <a:buFont typeface="Wingdings" panose="05000000000000000000" pitchFamily="2" charset="2"/>
              <a:buChar char="§"/>
            </a:pPr>
            <a:r>
              <a:rPr lang="ar-SA" dirty="0"/>
              <a:t>سرعة الاستجابة</a:t>
            </a:r>
          </a:p>
          <a:p>
            <a:pPr algn="r" rtl="1">
              <a:buFont typeface="Wingdings" panose="05000000000000000000" pitchFamily="2" charset="2"/>
              <a:buChar char="§"/>
            </a:pPr>
            <a:r>
              <a:rPr lang="ar-SA" dirty="0"/>
              <a:t>إمكانية استعادة الأخطاء</a:t>
            </a:r>
          </a:p>
          <a:p>
            <a:pPr algn="r" rtl="1">
              <a:buFont typeface="Wingdings" panose="05000000000000000000" pitchFamily="2" charset="2"/>
              <a:buChar char="§"/>
            </a:pPr>
            <a:r>
              <a:rPr lang="ar-SA" dirty="0"/>
              <a:t>سهولة الوصول</a:t>
            </a:r>
          </a:p>
          <a:p>
            <a:pPr algn="r" rtl="1"/>
            <a:r>
              <a:rPr lang="ar-SA" b="1" dirty="0"/>
              <a:t>2. جودة المعلومات </a:t>
            </a:r>
            <a:r>
              <a:rPr lang="en-US" b="1" dirty="0" smtClean="0"/>
              <a:t>Information Quality</a:t>
            </a:r>
            <a:r>
              <a:rPr lang="ar-SY" b="1" dirty="0" smtClean="0"/>
              <a:t> </a:t>
            </a:r>
            <a:r>
              <a:rPr lang="ar-SA" dirty="0" smtClean="0"/>
              <a:t>تُقاس </a:t>
            </a:r>
            <a:r>
              <a:rPr lang="ar-SA" dirty="0"/>
              <a:t>من منظور المستخدم، وتشير إلى مدى جودة محتوى المعلومات الناتجة عن </a:t>
            </a:r>
            <a:r>
              <a:rPr lang="ar-SA" dirty="0" smtClean="0"/>
              <a:t>النظام.</a:t>
            </a:r>
            <a:r>
              <a:rPr lang="ar-SY" dirty="0" smtClean="0"/>
              <a:t> </a:t>
            </a:r>
            <a:r>
              <a:rPr lang="ar-SA" b="1" dirty="0" smtClean="0"/>
              <a:t>مؤشرات </a:t>
            </a:r>
            <a:r>
              <a:rPr lang="ar-SA" b="1" dirty="0"/>
              <a:t>القياس</a:t>
            </a:r>
            <a:r>
              <a:rPr lang="ar-SA" dirty="0"/>
              <a:t>:</a:t>
            </a:r>
          </a:p>
          <a:p>
            <a:pPr algn="r" rtl="1">
              <a:buFont typeface="Wingdings" panose="05000000000000000000" pitchFamily="2" charset="2"/>
              <a:buChar char="§"/>
            </a:pPr>
            <a:r>
              <a:rPr lang="ar-SA" dirty="0"/>
              <a:t>الإتاحة</a:t>
            </a:r>
          </a:p>
          <a:p>
            <a:pPr algn="r" rtl="1">
              <a:buFont typeface="Wingdings" panose="05000000000000000000" pitchFamily="2" charset="2"/>
              <a:buChar char="§"/>
            </a:pPr>
            <a:r>
              <a:rPr lang="ar-SA" dirty="0"/>
              <a:t>الحداثة</a:t>
            </a:r>
          </a:p>
          <a:p>
            <a:pPr algn="r" rtl="1">
              <a:buFont typeface="Wingdings" panose="05000000000000000000" pitchFamily="2" charset="2"/>
              <a:buChar char="§"/>
            </a:pPr>
            <a:r>
              <a:rPr lang="ar-SA" dirty="0"/>
              <a:t>الدقة</a:t>
            </a:r>
          </a:p>
          <a:p>
            <a:pPr algn="r" rtl="1">
              <a:buFont typeface="Wingdings" panose="05000000000000000000" pitchFamily="2" charset="2"/>
              <a:buChar char="§"/>
            </a:pPr>
            <a:r>
              <a:rPr lang="ar-SA" dirty="0"/>
              <a:t>الكفاية</a:t>
            </a:r>
          </a:p>
          <a:p>
            <a:pPr algn="r" rtl="1">
              <a:buFont typeface="Wingdings" panose="05000000000000000000" pitchFamily="2" charset="2"/>
              <a:buChar char="§"/>
            </a:pPr>
            <a:r>
              <a:rPr lang="ar-SA" dirty="0"/>
              <a:t>القابلية للفهم</a:t>
            </a:r>
          </a:p>
          <a:p>
            <a:pPr algn="r" rtl="1">
              <a:buFont typeface="Wingdings" panose="05000000000000000000" pitchFamily="2" charset="2"/>
              <a:buChar char="§"/>
            </a:pPr>
            <a:r>
              <a:rPr lang="ar-SA" dirty="0"/>
              <a:t>العلاقة بموضوع الاستخدام</a:t>
            </a:r>
          </a:p>
        </p:txBody>
      </p:sp>
    </p:spTree>
    <p:extLst>
      <p:ext uri="{BB962C8B-B14F-4D97-AF65-F5344CB8AC3E}">
        <p14:creationId xmlns:p14="http://schemas.microsoft.com/office/powerpoint/2010/main" val="3095790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العناصر الرئيسة في نموذج </a:t>
            </a:r>
            <a:r>
              <a:rPr lang="en-US" dirty="0"/>
              <a:t>D&amp;M</a:t>
            </a:r>
          </a:p>
        </p:txBody>
      </p:sp>
      <p:sp>
        <p:nvSpPr>
          <p:cNvPr id="3" name="Content Placeholder 2"/>
          <p:cNvSpPr>
            <a:spLocks noGrp="1"/>
          </p:cNvSpPr>
          <p:nvPr>
            <p:ph idx="1"/>
          </p:nvPr>
        </p:nvSpPr>
        <p:spPr>
          <a:xfrm>
            <a:off x="1097280" y="1845734"/>
            <a:ext cx="10058400" cy="4405776"/>
          </a:xfrm>
        </p:spPr>
        <p:txBody>
          <a:bodyPr>
            <a:normAutofit/>
          </a:bodyPr>
          <a:lstStyle/>
          <a:p>
            <a:pPr algn="r" rtl="1"/>
            <a:r>
              <a:rPr lang="ar-SA" b="1" dirty="0" smtClean="0"/>
              <a:t>3</a:t>
            </a:r>
            <a:r>
              <a:rPr lang="ar-SA" b="1" dirty="0"/>
              <a:t>. جودة الخدمة </a:t>
            </a:r>
            <a:r>
              <a:rPr lang="en-US" b="1" dirty="0" smtClean="0"/>
              <a:t>Service Quality</a:t>
            </a:r>
            <a:r>
              <a:rPr lang="ar-SY" b="1" dirty="0" smtClean="0"/>
              <a:t> </a:t>
            </a:r>
            <a:r>
              <a:rPr lang="ar-SA" dirty="0" smtClean="0"/>
              <a:t>تُعرّف </a:t>
            </a:r>
            <a:r>
              <a:rPr lang="ar-SA" dirty="0"/>
              <a:t>بأنها تقييم الفجوة بين توقعات المستخدمين وما يتلقونه فعليًا من </a:t>
            </a:r>
            <a:r>
              <a:rPr lang="ar-SA" dirty="0" smtClean="0"/>
              <a:t>خدمات.</a:t>
            </a:r>
            <a:r>
              <a:rPr lang="ar-SY" dirty="0" smtClean="0"/>
              <a:t> </a:t>
            </a:r>
            <a:r>
              <a:rPr lang="ar-SA" b="1" dirty="0" smtClean="0"/>
              <a:t>مؤشرات </a:t>
            </a:r>
            <a:r>
              <a:rPr lang="ar-SA" b="1" dirty="0"/>
              <a:t>القياس</a:t>
            </a:r>
            <a:r>
              <a:rPr lang="ar-SA" dirty="0"/>
              <a:t>:</a:t>
            </a:r>
          </a:p>
          <a:p>
            <a:pPr algn="r" rtl="1">
              <a:buFont typeface="Wingdings" panose="05000000000000000000" pitchFamily="2" charset="2"/>
              <a:buChar char="§"/>
            </a:pPr>
            <a:r>
              <a:rPr lang="ar-SA" dirty="0" smtClean="0"/>
              <a:t>موثوقية </a:t>
            </a:r>
            <a:r>
              <a:rPr lang="ar-SA" dirty="0"/>
              <a:t>الخدمات</a:t>
            </a:r>
          </a:p>
          <a:p>
            <a:pPr algn="r" rtl="1">
              <a:buFont typeface="Wingdings" panose="05000000000000000000" pitchFamily="2" charset="2"/>
              <a:buChar char="§"/>
            </a:pPr>
            <a:r>
              <a:rPr lang="ar-SA" dirty="0"/>
              <a:t>استجابة النظام</a:t>
            </a:r>
          </a:p>
          <a:p>
            <a:pPr algn="r" rtl="1">
              <a:buFont typeface="Wingdings" panose="05000000000000000000" pitchFamily="2" charset="2"/>
              <a:buChar char="§"/>
            </a:pPr>
            <a:r>
              <a:rPr lang="ar-SA" dirty="0"/>
              <a:t>حداثة الخدمة</a:t>
            </a:r>
          </a:p>
          <a:p>
            <a:pPr algn="r" rtl="1">
              <a:buFont typeface="Wingdings" panose="05000000000000000000" pitchFamily="2" charset="2"/>
              <a:buChar char="§"/>
            </a:pPr>
            <a:r>
              <a:rPr lang="ar-SA" dirty="0"/>
              <a:t>رضا المستخدم عن الدعم</a:t>
            </a:r>
          </a:p>
          <a:p>
            <a:pPr algn="r" rtl="1">
              <a:buFont typeface="Wingdings" panose="05000000000000000000" pitchFamily="2" charset="2"/>
              <a:buChar char="§"/>
            </a:pPr>
            <a:r>
              <a:rPr lang="ar-SA" dirty="0"/>
              <a:t>أمان المعلومات</a:t>
            </a:r>
          </a:p>
          <a:p>
            <a:pPr algn="r" rtl="1"/>
            <a:r>
              <a:rPr lang="ar-SA" b="1" dirty="0"/>
              <a:t>4. الاستخدام </a:t>
            </a:r>
            <a:r>
              <a:rPr lang="en-US" b="1" dirty="0" smtClean="0"/>
              <a:t>Use</a:t>
            </a:r>
            <a:r>
              <a:rPr lang="ar-SY" b="1" dirty="0" smtClean="0"/>
              <a:t> </a:t>
            </a:r>
            <a:r>
              <a:rPr lang="ar-SA" dirty="0" smtClean="0"/>
              <a:t>يقيس </a:t>
            </a:r>
            <a:r>
              <a:rPr lang="ar-SA" dirty="0"/>
              <a:t>عدد مرات استخدام النظام والمعلومات الناتجة عنه. ويُفرّق بين الاستخدام الإجباري والاستخدام </a:t>
            </a:r>
            <a:r>
              <a:rPr lang="ar-SA" dirty="0" smtClean="0"/>
              <a:t>الطوعي.</a:t>
            </a:r>
            <a:br>
              <a:rPr lang="ar-SA" dirty="0" smtClean="0"/>
            </a:br>
            <a:r>
              <a:rPr lang="ar-SA" b="1" dirty="0" smtClean="0"/>
              <a:t>مؤشر </a:t>
            </a:r>
            <a:r>
              <a:rPr lang="ar-SA" b="1" dirty="0"/>
              <a:t>القياس</a:t>
            </a:r>
            <a:r>
              <a:rPr lang="ar-SA" dirty="0"/>
              <a:t>: تكرار الاستخدام.</a:t>
            </a:r>
          </a:p>
          <a:p>
            <a:pPr algn="r" rtl="1"/>
            <a:endParaRPr lang="ar-SA" dirty="0"/>
          </a:p>
        </p:txBody>
      </p:sp>
    </p:spTree>
    <p:extLst>
      <p:ext uri="{BB962C8B-B14F-4D97-AF65-F5344CB8AC3E}">
        <p14:creationId xmlns:p14="http://schemas.microsoft.com/office/powerpoint/2010/main" val="2112663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العناصر الرئيسة في نموذج </a:t>
            </a:r>
            <a:r>
              <a:rPr lang="en-US" dirty="0"/>
              <a:t>D&amp;M</a:t>
            </a:r>
          </a:p>
        </p:txBody>
      </p:sp>
      <p:sp>
        <p:nvSpPr>
          <p:cNvPr id="3" name="Content Placeholder 2"/>
          <p:cNvSpPr>
            <a:spLocks noGrp="1"/>
          </p:cNvSpPr>
          <p:nvPr>
            <p:ph idx="1"/>
          </p:nvPr>
        </p:nvSpPr>
        <p:spPr>
          <a:xfrm>
            <a:off x="1097280" y="1845734"/>
            <a:ext cx="10058400" cy="4405776"/>
          </a:xfrm>
        </p:spPr>
        <p:txBody>
          <a:bodyPr>
            <a:normAutofit fontScale="85000" lnSpcReduction="20000"/>
          </a:bodyPr>
          <a:lstStyle/>
          <a:p>
            <a:pPr algn="r" rtl="1"/>
            <a:r>
              <a:rPr lang="ar-SA" b="1" dirty="0" smtClean="0"/>
              <a:t>5</a:t>
            </a:r>
            <a:r>
              <a:rPr lang="ar-SA" b="1" dirty="0"/>
              <a:t>. رضا المستخدم </a:t>
            </a:r>
            <a:r>
              <a:rPr lang="en-US" b="1" dirty="0" smtClean="0"/>
              <a:t>User Satisfaction</a:t>
            </a:r>
            <a:r>
              <a:rPr lang="ar-SY" b="1" dirty="0" smtClean="0"/>
              <a:t> </a:t>
            </a:r>
            <a:r>
              <a:rPr lang="ar-SA" dirty="0" smtClean="0"/>
              <a:t>هو </a:t>
            </a:r>
            <a:r>
              <a:rPr lang="ar-SA" dirty="0"/>
              <a:t>مستوى قبول المستخدمين للنظام ورضاهم عنه بعد </a:t>
            </a:r>
            <a:r>
              <a:rPr lang="ar-SA" dirty="0" smtClean="0"/>
              <a:t>الاستخدام.</a:t>
            </a:r>
            <a:r>
              <a:rPr lang="ar-SY" dirty="0" smtClean="0"/>
              <a:t> </a:t>
            </a:r>
            <a:r>
              <a:rPr lang="ar-SA" b="1" dirty="0" smtClean="0"/>
              <a:t>مؤشرات </a:t>
            </a:r>
            <a:r>
              <a:rPr lang="ar-SA" b="1" dirty="0"/>
              <a:t>القياس</a:t>
            </a:r>
            <a:r>
              <a:rPr lang="ar-SA" dirty="0"/>
              <a:t>:</a:t>
            </a:r>
          </a:p>
          <a:p>
            <a:pPr algn="r" rtl="1">
              <a:buFont typeface="Wingdings" panose="05000000000000000000" pitchFamily="2" charset="2"/>
              <a:buChar char="§"/>
            </a:pPr>
            <a:r>
              <a:rPr lang="ar-SA" dirty="0"/>
              <a:t>تلبية احتياجات المستخدم</a:t>
            </a:r>
          </a:p>
          <a:p>
            <a:pPr algn="r" rtl="1">
              <a:buFont typeface="Wingdings" panose="05000000000000000000" pitchFamily="2" charset="2"/>
              <a:buChar char="§"/>
            </a:pPr>
            <a:r>
              <a:rPr lang="ar-SA" dirty="0"/>
              <a:t>إمكانية التكيف مع النظام</a:t>
            </a:r>
          </a:p>
          <a:p>
            <a:pPr algn="r" rtl="1">
              <a:buFont typeface="Wingdings" panose="05000000000000000000" pitchFamily="2" charset="2"/>
              <a:buChar char="§"/>
            </a:pPr>
            <a:r>
              <a:rPr lang="ar-SA" dirty="0"/>
              <a:t>الاعتماد على النظام</a:t>
            </a:r>
          </a:p>
          <a:p>
            <a:pPr algn="r" rtl="1">
              <a:buFont typeface="Wingdings" panose="05000000000000000000" pitchFamily="2" charset="2"/>
              <a:buChar char="§"/>
            </a:pPr>
            <a:r>
              <a:rPr lang="ar-SA" dirty="0"/>
              <a:t>تحسين أداء الموظفين</a:t>
            </a:r>
          </a:p>
          <a:p>
            <a:pPr algn="r" rtl="1">
              <a:buFont typeface="Wingdings" panose="05000000000000000000" pitchFamily="2" charset="2"/>
              <a:buChar char="§"/>
            </a:pPr>
            <a:r>
              <a:rPr lang="ar-SA" dirty="0"/>
              <a:t>تجاوب النظام مع المستخدمين</a:t>
            </a:r>
          </a:p>
          <a:p>
            <a:pPr algn="r" rtl="1"/>
            <a:r>
              <a:rPr lang="ar-SA" b="1" dirty="0"/>
              <a:t>6. صافي الفوائد </a:t>
            </a:r>
            <a:r>
              <a:rPr lang="en-US" b="1" dirty="0" smtClean="0"/>
              <a:t>Net Benefits</a:t>
            </a:r>
            <a:r>
              <a:rPr lang="ar-SY" b="1" dirty="0" smtClean="0"/>
              <a:t> </a:t>
            </a:r>
            <a:r>
              <a:rPr lang="ar-SA" dirty="0" smtClean="0"/>
              <a:t>تشير </a:t>
            </a:r>
            <a:r>
              <a:rPr lang="ar-SA" dirty="0"/>
              <a:t>إلى الفوائد الملموسة على مستوى الفرد أو المنظمة بعد تطبيق </a:t>
            </a:r>
            <a:r>
              <a:rPr lang="ar-SA" dirty="0" smtClean="0"/>
              <a:t>النظام.</a:t>
            </a:r>
            <a:r>
              <a:rPr lang="ar-SY" dirty="0" smtClean="0"/>
              <a:t> </a:t>
            </a:r>
            <a:r>
              <a:rPr lang="ar-SA" b="1" dirty="0" smtClean="0"/>
              <a:t>مؤشرات </a:t>
            </a:r>
            <a:r>
              <a:rPr lang="ar-SA" b="1" dirty="0"/>
              <a:t>القياس</a:t>
            </a:r>
            <a:r>
              <a:rPr lang="ar-SA" dirty="0"/>
              <a:t>:</a:t>
            </a:r>
          </a:p>
          <a:p>
            <a:pPr algn="r" rtl="1">
              <a:buFont typeface="Wingdings" panose="05000000000000000000" pitchFamily="2" charset="2"/>
              <a:buChar char="§"/>
            </a:pPr>
            <a:r>
              <a:rPr lang="ar-SA" dirty="0"/>
              <a:t>تسريع إنجاز المهام</a:t>
            </a:r>
          </a:p>
          <a:p>
            <a:pPr algn="r" rtl="1">
              <a:buFont typeface="Wingdings" panose="05000000000000000000" pitchFamily="2" charset="2"/>
              <a:buChar char="§"/>
            </a:pPr>
            <a:r>
              <a:rPr lang="ar-SA" dirty="0"/>
              <a:t>تحسين الأداء الوظيفي</a:t>
            </a:r>
          </a:p>
          <a:p>
            <a:pPr algn="r" rtl="1">
              <a:buFont typeface="Wingdings" panose="05000000000000000000" pitchFamily="2" charset="2"/>
              <a:buChar char="§"/>
            </a:pPr>
            <a:r>
              <a:rPr lang="ar-SA" dirty="0"/>
              <a:t>الكفاءة والفعالية</a:t>
            </a:r>
          </a:p>
          <a:p>
            <a:pPr algn="r" rtl="1">
              <a:buFont typeface="Wingdings" panose="05000000000000000000" pitchFamily="2" charset="2"/>
              <a:buChar char="§"/>
            </a:pPr>
            <a:r>
              <a:rPr lang="ar-SA" dirty="0"/>
              <a:t>سهولة تنفيذ الأعمال</a:t>
            </a:r>
          </a:p>
          <a:p>
            <a:pPr algn="r" rtl="1">
              <a:buFont typeface="Wingdings" panose="05000000000000000000" pitchFamily="2" charset="2"/>
              <a:buChar char="§"/>
            </a:pPr>
            <a:r>
              <a:rPr lang="ar-SA" dirty="0"/>
              <a:t>القيمة المضافة في العمل</a:t>
            </a:r>
          </a:p>
          <a:p>
            <a:pPr algn="r" rtl="1"/>
            <a:endParaRPr lang="ar-SA" dirty="0"/>
          </a:p>
        </p:txBody>
      </p:sp>
    </p:spTree>
    <p:extLst>
      <p:ext uri="{BB962C8B-B14F-4D97-AF65-F5344CB8AC3E}">
        <p14:creationId xmlns:p14="http://schemas.microsoft.com/office/powerpoint/2010/main" val="3264559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4000" b="1" dirty="0" smtClean="0"/>
              <a:t>نموذج</a:t>
            </a:r>
            <a:r>
              <a:rPr lang="ar-SY" sz="4000" b="1" dirty="0" smtClean="0"/>
              <a:t> </a:t>
            </a:r>
            <a:r>
              <a:rPr lang="ar-SA" sz="4000" dirty="0"/>
              <a:t>قبول التكنولوجيا </a:t>
            </a:r>
            <a:r>
              <a:rPr lang="en-US" sz="4000" dirty="0"/>
              <a:t>TAM Model Acceptance Technology</a:t>
            </a:r>
            <a:endParaRPr lang="en-US" sz="4000" dirty="0"/>
          </a:p>
        </p:txBody>
      </p:sp>
      <p:sp>
        <p:nvSpPr>
          <p:cNvPr id="3" name="Content Placeholder 2"/>
          <p:cNvSpPr>
            <a:spLocks noGrp="1"/>
          </p:cNvSpPr>
          <p:nvPr>
            <p:ph idx="1"/>
          </p:nvPr>
        </p:nvSpPr>
        <p:spPr>
          <a:xfrm>
            <a:off x="1097280" y="1845734"/>
            <a:ext cx="10058400" cy="4517744"/>
          </a:xfrm>
        </p:spPr>
        <p:txBody>
          <a:bodyPr>
            <a:normAutofit fontScale="92500" lnSpcReduction="10000"/>
          </a:bodyPr>
          <a:lstStyle/>
          <a:p>
            <a:pPr algn="r" rtl="1"/>
            <a:r>
              <a:rPr lang="ar-SY" dirty="0" smtClean="0"/>
              <a:t>ق</a:t>
            </a:r>
            <a:r>
              <a:rPr lang="ar-SA" dirty="0" smtClean="0"/>
              <a:t>دم </a:t>
            </a:r>
            <a:r>
              <a:rPr lang="ar-SA" b="1" dirty="0"/>
              <a:t>فريد ديفيس </a:t>
            </a:r>
            <a:r>
              <a:rPr lang="en-US" b="1" dirty="0" smtClean="0"/>
              <a:t>Davis</a:t>
            </a:r>
            <a:r>
              <a:rPr lang="en-US" dirty="0" smtClean="0"/>
              <a:t> </a:t>
            </a:r>
            <a:r>
              <a:rPr lang="ar-SA" dirty="0"/>
              <a:t>عام 1989 نموذجًا يُعرف بـ </a:t>
            </a:r>
            <a:r>
              <a:rPr lang="ar-SA" b="1" dirty="0"/>
              <a:t>"نموذج قبول التكنولوجيا" </a:t>
            </a:r>
            <a:r>
              <a:rPr lang="en-US" b="1" dirty="0" smtClean="0"/>
              <a:t>TAM</a:t>
            </a:r>
            <a:r>
              <a:rPr lang="en-US" dirty="0" smtClean="0"/>
              <a:t> </a:t>
            </a:r>
            <a:r>
              <a:rPr lang="ar-SA" dirty="0"/>
              <a:t>لدراسة </a:t>
            </a:r>
            <a:r>
              <a:rPr lang="ar-SA" b="1" dirty="0"/>
              <a:t>نية سلوك المستخدم</a:t>
            </a:r>
            <a:r>
              <a:rPr lang="ar-SA" dirty="0"/>
              <a:t> تجاه استخدام الابتكارات التقنية في نظم المعلومات. انطلق النموذج من فرضية أن </a:t>
            </a:r>
            <a:r>
              <a:rPr lang="ar-SA" b="1" dirty="0"/>
              <a:t>عدم قبول المستخدمين</a:t>
            </a:r>
            <a:r>
              <a:rPr lang="ar-SA" dirty="0"/>
              <a:t> لتكنولوجيا المعلومات يُعد من أبرز العوائق أمام نجاح هذه النظم.</a:t>
            </a:r>
          </a:p>
          <a:p>
            <a:pPr algn="r" rtl="1"/>
            <a:r>
              <a:rPr lang="ar-SA" dirty="0"/>
              <a:t>يُعد </a:t>
            </a:r>
            <a:r>
              <a:rPr lang="en-US" dirty="0"/>
              <a:t>TAM </a:t>
            </a:r>
            <a:r>
              <a:rPr lang="ar-SA" dirty="0"/>
              <a:t>من أكثر النظريات استخدامًا لفهم تبنّي المستخدمين للتكنولوجيا، ويتميز بسهولته وبساطته. كما أنه ما زال يُستخدم في عدد كبير من الدراسات حتى اليوم</a:t>
            </a:r>
            <a:r>
              <a:rPr lang="ar-SA" dirty="0" smtClean="0"/>
              <a:t>.</a:t>
            </a:r>
            <a:endParaRPr lang="ar-SY" dirty="0" smtClean="0"/>
          </a:p>
          <a:p>
            <a:pPr algn="r" rtl="1"/>
            <a:r>
              <a:rPr lang="ar-SA" b="1" dirty="0"/>
              <a:t>المكونات الرئيسة لنموذج </a:t>
            </a:r>
            <a:r>
              <a:rPr lang="en-US" b="1" dirty="0"/>
              <a:t>TAM:</a:t>
            </a:r>
          </a:p>
          <a:p>
            <a:pPr algn="r" rtl="1"/>
            <a:r>
              <a:rPr lang="ar-SA" b="1" dirty="0"/>
              <a:t>الفائدة المتوقعة </a:t>
            </a:r>
            <a:r>
              <a:rPr lang="en-US" b="1" dirty="0" smtClean="0"/>
              <a:t>Perceived </a:t>
            </a:r>
            <a:r>
              <a:rPr lang="en-US" b="1" dirty="0"/>
              <a:t>Usefulness – </a:t>
            </a:r>
            <a:r>
              <a:rPr lang="en-US" b="1" dirty="0" smtClean="0"/>
              <a:t>PU</a:t>
            </a:r>
            <a:r>
              <a:rPr lang="en-US" dirty="0" smtClean="0"/>
              <a:t>:</a:t>
            </a:r>
            <a:r>
              <a:rPr lang="en-US" dirty="0"/>
              <a:t/>
            </a:r>
            <a:br>
              <a:rPr lang="en-US" dirty="0"/>
            </a:br>
            <a:r>
              <a:rPr lang="ar-SA" dirty="0"/>
              <a:t>مدى اعتقاد المستخدم أن استخدام النظام سيُحسن من أدائه الوظيفي</a:t>
            </a:r>
            <a:r>
              <a:rPr lang="ar-SA" dirty="0" smtClean="0"/>
              <a:t>.</a:t>
            </a:r>
            <a:r>
              <a:rPr lang="ar-SY" dirty="0" smtClean="0"/>
              <a:t/>
            </a:r>
            <a:br>
              <a:rPr lang="ar-SY" dirty="0" smtClean="0"/>
            </a:br>
            <a:r>
              <a:rPr lang="ar-SA" dirty="0" smtClean="0"/>
              <a:t>كلما </a:t>
            </a:r>
            <a:r>
              <a:rPr lang="ar-SA" dirty="0"/>
              <a:t>زادت الفائدة المتوقعة، زادت نية الاستخدام.</a:t>
            </a:r>
          </a:p>
          <a:p>
            <a:pPr algn="r" rtl="1"/>
            <a:r>
              <a:rPr lang="ar-SA" b="1" dirty="0"/>
              <a:t>سهولة الاستخدام المتوقعة </a:t>
            </a:r>
            <a:r>
              <a:rPr lang="en-US" b="1" dirty="0" smtClean="0"/>
              <a:t>Perceived </a:t>
            </a:r>
            <a:r>
              <a:rPr lang="en-US" b="1" dirty="0"/>
              <a:t>Ease of Use – </a:t>
            </a:r>
            <a:r>
              <a:rPr lang="en-US" b="1" dirty="0" smtClean="0"/>
              <a:t>PEOU</a:t>
            </a:r>
            <a:r>
              <a:rPr lang="en-US" dirty="0" smtClean="0"/>
              <a:t>:</a:t>
            </a:r>
            <a:r>
              <a:rPr lang="en-US" dirty="0"/>
              <a:t/>
            </a:r>
            <a:br>
              <a:rPr lang="en-US" dirty="0"/>
            </a:br>
            <a:r>
              <a:rPr lang="ar-SA" dirty="0"/>
              <a:t>مدى سهولة استخدام النظام من وجهة نظر المستخدم</a:t>
            </a:r>
            <a:r>
              <a:rPr lang="ar-SA" dirty="0" smtClean="0"/>
              <a:t>.</a:t>
            </a:r>
            <a:r>
              <a:rPr lang="ar-SY" dirty="0" smtClean="0"/>
              <a:t/>
            </a:r>
            <a:br>
              <a:rPr lang="ar-SY" dirty="0" smtClean="0"/>
            </a:br>
            <a:r>
              <a:rPr lang="ar-SA" dirty="0" smtClean="0"/>
              <a:t>كلما </a:t>
            </a:r>
            <a:r>
              <a:rPr lang="ar-SA" dirty="0"/>
              <a:t>انخفضت صعوبة استخدام التكنولوجيا، زادت الرغبة في استخدامها.</a:t>
            </a:r>
          </a:p>
          <a:p>
            <a:pPr algn="r" rtl="1"/>
            <a:r>
              <a:rPr lang="ar-SA" b="1" dirty="0"/>
              <a:t>النية السلوكية للاستخدام </a:t>
            </a:r>
            <a:r>
              <a:rPr lang="en-US" b="1" dirty="0" smtClean="0"/>
              <a:t>Behavioral </a:t>
            </a:r>
            <a:r>
              <a:rPr lang="en-US" b="1" dirty="0"/>
              <a:t>Intention to </a:t>
            </a:r>
            <a:r>
              <a:rPr lang="en-US" b="1" dirty="0" smtClean="0"/>
              <a:t>Use</a:t>
            </a:r>
            <a:r>
              <a:rPr lang="en-US" dirty="0" smtClean="0"/>
              <a:t>:</a:t>
            </a:r>
            <a:r>
              <a:rPr lang="en-US" dirty="0"/>
              <a:t/>
            </a:r>
            <a:br>
              <a:rPr lang="en-US" dirty="0"/>
            </a:br>
            <a:r>
              <a:rPr lang="ar-SA" dirty="0"/>
              <a:t>الناتج السلوكي المرتبط برغبة المستخدم في استخدام النظام</a:t>
            </a:r>
            <a:r>
              <a:rPr lang="ar-SA" dirty="0" smtClean="0"/>
              <a:t>،</a:t>
            </a:r>
            <a:r>
              <a:rPr lang="ar-SY" dirty="0" smtClean="0"/>
              <a:t/>
            </a:r>
            <a:br>
              <a:rPr lang="ar-SY" dirty="0" smtClean="0"/>
            </a:br>
            <a:r>
              <a:rPr lang="ar-SA" dirty="0" smtClean="0"/>
              <a:t>ويتأثر </a:t>
            </a:r>
            <a:r>
              <a:rPr lang="ar-SA" dirty="0"/>
              <a:t>بشكل مباشر بـ </a:t>
            </a:r>
            <a:r>
              <a:rPr lang="en-US" dirty="0"/>
              <a:t>PU </a:t>
            </a:r>
            <a:r>
              <a:rPr lang="ar-SA" dirty="0"/>
              <a:t>و</a:t>
            </a:r>
            <a:r>
              <a:rPr lang="en-US" dirty="0"/>
              <a:t>PEOU</a:t>
            </a:r>
            <a:r>
              <a:rPr lang="en-US" dirty="0" smtClean="0"/>
              <a:t>.</a:t>
            </a:r>
            <a:endParaRPr lang="en-US" dirty="0"/>
          </a:p>
        </p:txBody>
      </p:sp>
      <p:pic>
        <p:nvPicPr>
          <p:cNvPr id="5" name="Image 20"/>
          <p:cNvPicPr/>
          <p:nvPr/>
        </p:nvPicPr>
        <p:blipFill>
          <a:blip r:embed="rId2" cstate="print"/>
          <a:stretch>
            <a:fillRect/>
          </a:stretch>
        </p:blipFill>
        <p:spPr>
          <a:xfrm>
            <a:off x="621315" y="3900196"/>
            <a:ext cx="5033036" cy="1791477"/>
          </a:xfrm>
          <a:prstGeom prst="rect">
            <a:avLst/>
          </a:prstGeom>
        </p:spPr>
      </p:pic>
    </p:spTree>
    <p:extLst>
      <p:ext uri="{BB962C8B-B14F-4D97-AF65-F5344CB8AC3E}">
        <p14:creationId xmlns:p14="http://schemas.microsoft.com/office/powerpoint/2010/main" val="1538683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نموذج قبول </a:t>
            </a:r>
            <a:r>
              <a:rPr lang="ar-SA" dirty="0" smtClean="0"/>
              <a:t>التكنولوجيا </a:t>
            </a:r>
            <a:r>
              <a:rPr lang="en-US" dirty="0" smtClean="0"/>
              <a:t>TAM</a:t>
            </a:r>
            <a:endParaRPr lang="en-US" dirty="0"/>
          </a:p>
        </p:txBody>
      </p:sp>
      <p:sp>
        <p:nvSpPr>
          <p:cNvPr id="3" name="Content Placeholder 2"/>
          <p:cNvSpPr>
            <a:spLocks noGrp="1"/>
          </p:cNvSpPr>
          <p:nvPr>
            <p:ph idx="1"/>
          </p:nvPr>
        </p:nvSpPr>
        <p:spPr/>
        <p:txBody>
          <a:bodyPr/>
          <a:lstStyle/>
          <a:p>
            <a:pPr algn="r" rtl="1"/>
            <a:r>
              <a:rPr lang="ar-SA" b="1" dirty="0"/>
              <a:t>قيود النموذج:</a:t>
            </a:r>
          </a:p>
          <a:p>
            <a:pPr algn="r" rtl="1"/>
            <a:r>
              <a:rPr lang="ar-SA" dirty="0"/>
              <a:t>يفترض النموذج أن للمستخدم </a:t>
            </a:r>
            <a:r>
              <a:rPr lang="ar-SA" b="1" dirty="0"/>
              <a:t>حرية في اختيار استخدام التكنولوجيا</a:t>
            </a:r>
            <a:r>
              <a:rPr lang="ar-SA" dirty="0"/>
              <a:t>.</a:t>
            </a:r>
          </a:p>
          <a:p>
            <a:pPr algn="r" rtl="1"/>
            <a:r>
              <a:rPr lang="ar-SA" dirty="0"/>
              <a:t>في سياق نظم مثل </a:t>
            </a:r>
            <a:r>
              <a:rPr lang="ar-SA" b="1" dirty="0"/>
              <a:t>تخطيط موارد المؤسسات </a:t>
            </a:r>
            <a:r>
              <a:rPr lang="en-US" b="1" dirty="0" smtClean="0"/>
              <a:t>ERP</a:t>
            </a:r>
            <a:r>
              <a:rPr lang="en-US" dirty="0" smtClean="0"/>
              <a:t>، </a:t>
            </a:r>
            <a:r>
              <a:rPr lang="ar-SA" dirty="0"/>
              <a:t>التي تُستخدم غالبًا بشكل إلزامي، لا يفسر النموذج التقليدي بشكل كافٍ تبنّي المستخدمين لها.</a:t>
            </a:r>
          </a:p>
          <a:p>
            <a:pPr algn="r" rtl="1"/>
            <a:r>
              <a:rPr lang="ar-SA" dirty="0"/>
              <a:t>لذلك، يرى بعض الباحثين ضرورة تعديل أو توسيع </a:t>
            </a:r>
            <a:r>
              <a:rPr lang="en-US" dirty="0"/>
              <a:t>TAM </a:t>
            </a:r>
            <a:r>
              <a:rPr lang="ar-SA" dirty="0"/>
              <a:t>عند استخدامه في </a:t>
            </a:r>
            <a:r>
              <a:rPr lang="ar-SA" b="1" dirty="0"/>
              <a:t>البيئات التنظيمية الإلزامية</a:t>
            </a:r>
            <a:r>
              <a:rPr lang="ar-SA" dirty="0"/>
              <a:t>.</a:t>
            </a:r>
          </a:p>
        </p:txBody>
      </p:sp>
    </p:spTree>
    <p:extLst>
      <p:ext uri="{BB962C8B-B14F-4D97-AF65-F5344CB8AC3E}">
        <p14:creationId xmlns:p14="http://schemas.microsoft.com/office/powerpoint/2010/main" val="3635628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نموذج ملاءمة التكنولوجيا والمهام </a:t>
            </a:r>
            <a:r>
              <a:rPr lang="en-US" dirty="0" smtClean="0"/>
              <a:t>TTF</a:t>
            </a:r>
            <a:endParaRPr lang="en-US" dirty="0"/>
          </a:p>
        </p:txBody>
      </p:sp>
      <p:sp>
        <p:nvSpPr>
          <p:cNvPr id="3" name="Content Placeholder 2"/>
          <p:cNvSpPr>
            <a:spLocks noGrp="1"/>
          </p:cNvSpPr>
          <p:nvPr>
            <p:ph idx="1"/>
          </p:nvPr>
        </p:nvSpPr>
        <p:spPr/>
        <p:txBody>
          <a:bodyPr/>
          <a:lstStyle/>
          <a:p>
            <a:pPr algn="r" rtl="1"/>
            <a:r>
              <a:rPr lang="ar-SA" dirty="0" smtClean="0"/>
              <a:t>تم </a:t>
            </a:r>
            <a:r>
              <a:rPr lang="ar-SA" dirty="0"/>
              <a:t>تطوير </a:t>
            </a:r>
            <a:r>
              <a:rPr lang="ar-SA" b="1" dirty="0"/>
              <a:t>نموذج ملاءمة التكنولوجيا والمهام</a:t>
            </a:r>
            <a:r>
              <a:rPr lang="en-US" b="1" dirty="0"/>
              <a:t> </a:t>
            </a:r>
            <a:r>
              <a:rPr lang="en-US" b="1" dirty="0" smtClean="0"/>
              <a:t>Task-Technology </a:t>
            </a:r>
            <a:r>
              <a:rPr lang="en-US" b="1" dirty="0"/>
              <a:t>Fit – </a:t>
            </a:r>
            <a:r>
              <a:rPr lang="en-US" b="1" dirty="0" smtClean="0"/>
              <a:t>TTF</a:t>
            </a:r>
            <a:r>
              <a:rPr lang="en-US" dirty="0" smtClean="0"/>
              <a:t> </a:t>
            </a:r>
            <a:r>
              <a:rPr lang="ar-SA" dirty="0"/>
              <a:t>من قبل </a:t>
            </a:r>
            <a:r>
              <a:rPr lang="en-US" b="1" dirty="0"/>
              <a:t>Goodhue </a:t>
            </a:r>
            <a:r>
              <a:rPr lang="ar-SA" b="1" dirty="0"/>
              <a:t>و</a:t>
            </a:r>
            <a:r>
              <a:rPr lang="en-US" b="1" dirty="0"/>
              <a:t>Thompson</a:t>
            </a:r>
            <a:r>
              <a:rPr lang="en-US" dirty="0"/>
              <a:t> </a:t>
            </a:r>
            <a:r>
              <a:rPr lang="ar-SA" dirty="0"/>
              <a:t>عام 1995. يُعد هذا النموذج من النظريات السلوكية المهمة المستخدمة في تفسير </a:t>
            </a:r>
            <a:r>
              <a:rPr lang="ar-SA" b="1" dirty="0"/>
              <a:t>تبنّي المستخدمين لتكنولوجيا المعلومات</a:t>
            </a:r>
            <a:r>
              <a:rPr lang="ar-SA" dirty="0"/>
              <a:t>، حيث يركز على مدى توافق خصائص التكنولوجيا مع متطلبات المهام التي يقوم بها المستخدمون</a:t>
            </a:r>
            <a:r>
              <a:rPr lang="en-US" dirty="0"/>
              <a:t>.</a:t>
            </a:r>
          </a:p>
          <a:p>
            <a:pPr algn="r" rtl="1"/>
            <a:r>
              <a:rPr lang="ar-SA" dirty="0"/>
              <a:t>يشير النموذج إلى أن الأداء الفردي يتحسن عندما </a:t>
            </a:r>
            <a:r>
              <a:rPr lang="ar-SA" b="1" dirty="0"/>
              <a:t>توفر التكنولوجيا الميزات التي تدعم متطلبات المهمة</a:t>
            </a:r>
            <a:r>
              <a:rPr lang="ar-SA" dirty="0"/>
              <a:t> واحتياجات المستخدمين</a:t>
            </a:r>
            <a:r>
              <a:rPr lang="en-US" dirty="0"/>
              <a:t>.</a:t>
            </a:r>
          </a:p>
          <a:p>
            <a:pPr algn="r" rtl="1"/>
            <a:r>
              <a:rPr lang="ar-SA" b="1" dirty="0"/>
              <a:t>الفكرة الأساسية</a:t>
            </a:r>
            <a:r>
              <a:rPr lang="en-US" b="1" dirty="0"/>
              <a:t>:</a:t>
            </a:r>
          </a:p>
          <a:p>
            <a:pPr algn="r" rtl="1"/>
            <a:r>
              <a:rPr lang="en-US" b="1" dirty="0"/>
              <a:t>"</a:t>
            </a:r>
            <a:r>
              <a:rPr lang="ar-SA" b="1" dirty="0"/>
              <a:t>كلما كانت التكنولوجيا مناسبة لطبيعة المهام، زادت فائدتها وسهولة استخدامها، مما يعزز أداء الأفراد</a:t>
            </a:r>
            <a:r>
              <a:rPr lang="en-US" b="1" dirty="0"/>
              <a:t>."</a:t>
            </a:r>
            <a:endParaRPr lang="en-US" dirty="0"/>
          </a:p>
        </p:txBody>
      </p:sp>
      <p:pic>
        <p:nvPicPr>
          <p:cNvPr id="8" name="Image 21"/>
          <p:cNvPicPr/>
          <p:nvPr/>
        </p:nvPicPr>
        <p:blipFill>
          <a:blip r:embed="rId2" cstate="print"/>
          <a:stretch>
            <a:fillRect/>
          </a:stretch>
        </p:blipFill>
        <p:spPr>
          <a:xfrm>
            <a:off x="2605904" y="4786456"/>
            <a:ext cx="6220856" cy="1191012"/>
          </a:xfrm>
          <a:prstGeom prst="rect">
            <a:avLst/>
          </a:prstGeom>
        </p:spPr>
      </p:pic>
    </p:spTree>
    <p:extLst>
      <p:ext uri="{BB962C8B-B14F-4D97-AF65-F5344CB8AC3E}">
        <p14:creationId xmlns:p14="http://schemas.microsoft.com/office/powerpoint/2010/main" val="2426518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المكونات الأساسية لنموذج </a:t>
            </a:r>
            <a:r>
              <a:rPr lang="en-US" dirty="0"/>
              <a:t>TTF:</a:t>
            </a:r>
            <a:endParaRPr lang="en-US" dirty="0"/>
          </a:p>
        </p:txBody>
      </p:sp>
      <p:sp>
        <p:nvSpPr>
          <p:cNvPr id="3" name="Content Placeholder 2"/>
          <p:cNvSpPr>
            <a:spLocks noGrp="1"/>
          </p:cNvSpPr>
          <p:nvPr>
            <p:ph idx="1"/>
          </p:nvPr>
        </p:nvSpPr>
        <p:spPr/>
        <p:txBody>
          <a:bodyPr>
            <a:normAutofit fontScale="77500" lnSpcReduction="20000"/>
          </a:bodyPr>
          <a:lstStyle/>
          <a:p>
            <a:pPr algn="r" rtl="1"/>
            <a:r>
              <a:rPr lang="ar-SA" b="1" dirty="0" smtClean="0"/>
              <a:t>خصائص </a:t>
            </a:r>
            <a:r>
              <a:rPr lang="ar-SA" b="1" dirty="0"/>
              <a:t>المهمة </a:t>
            </a:r>
            <a:r>
              <a:rPr lang="en-US" b="1" dirty="0" smtClean="0"/>
              <a:t>Task Characteristics</a:t>
            </a:r>
            <a:r>
              <a:rPr lang="ar-SY" dirty="0" smtClean="0"/>
              <a:t> :</a:t>
            </a:r>
            <a:r>
              <a:rPr lang="ar-SA" dirty="0" smtClean="0"/>
              <a:t>المهام </a:t>
            </a:r>
            <a:r>
              <a:rPr lang="ar-SA" dirty="0"/>
              <a:t>تختلف في طبيعتها؛ فبعضها يتطلب دقة وسرعة، والبعض الآخر يتطلب تعاونًا بين الأفراد. هذه الخصائص تؤثر في مدى ملاءمة التكنولوجيا المستخدمة.</a:t>
            </a:r>
          </a:p>
          <a:p>
            <a:pPr algn="r" rtl="1"/>
            <a:r>
              <a:rPr lang="ar-SA" b="1" dirty="0"/>
              <a:t>خصائص التكنولوجيا </a:t>
            </a:r>
            <a:r>
              <a:rPr lang="en-US" b="1" dirty="0" smtClean="0"/>
              <a:t>Technology Characteristics</a:t>
            </a:r>
            <a:r>
              <a:rPr lang="ar-SY" dirty="0" smtClean="0"/>
              <a:t> : </a:t>
            </a:r>
            <a:r>
              <a:rPr lang="ar-SA" dirty="0" smtClean="0"/>
              <a:t>تشمل </a:t>
            </a:r>
            <a:r>
              <a:rPr lang="ar-SA" dirty="0"/>
              <a:t>سهولة الاستخدام، الوظائف المتاحة، مستوى التعقيد، وقدرتها على تلبية متطلبات المهمة.</a:t>
            </a:r>
          </a:p>
          <a:p>
            <a:pPr algn="r" rtl="1"/>
            <a:r>
              <a:rPr lang="ar-SA" b="1" dirty="0"/>
              <a:t>الملاءمة </a:t>
            </a:r>
            <a:r>
              <a:rPr lang="en-US" b="1" dirty="0" smtClean="0"/>
              <a:t>Fit</a:t>
            </a:r>
            <a:r>
              <a:rPr lang="ar-SY" dirty="0" smtClean="0"/>
              <a:t> : </a:t>
            </a:r>
            <a:r>
              <a:rPr lang="ar-SA" dirty="0" smtClean="0"/>
              <a:t>تعني </a:t>
            </a:r>
            <a:r>
              <a:rPr lang="ar-SA" dirty="0"/>
              <a:t>مدى توافق خصائص التكنولوجيا مع متطلبات المهمة. درجة الملاءمة العالية تؤدي إلى:</a:t>
            </a:r>
          </a:p>
          <a:p>
            <a:pPr lvl="1" algn="r" rtl="1">
              <a:buFont typeface="Wingdings" panose="05000000000000000000" pitchFamily="2" charset="2"/>
              <a:buChar char="§"/>
            </a:pPr>
            <a:r>
              <a:rPr lang="ar-SA" dirty="0"/>
              <a:t>تحسين الأداء الفردي</a:t>
            </a:r>
          </a:p>
          <a:p>
            <a:pPr lvl="1" algn="r" rtl="1">
              <a:buFont typeface="Wingdings" panose="05000000000000000000" pitchFamily="2" charset="2"/>
              <a:buChar char="§"/>
            </a:pPr>
            <a:r>
              <a:rPr lang="ar-SA" dirty="0"/>
              <a:t>رضا المستخدم</a:t>
            </a:r>
          </a:p>
          <a:p>
            <a:pPr lvl="1" algn="r" rtl="1">
              <a:buFont typeface="Wingdings" panose="05000000000000000000" pitchFamily="2" charset="2"/>
              <a:buChar char="§"/>
            </a:pPr>
            <a:r>
              <a:rPr lang="ar-SA" dirty="0"/>
              <a:t>زيادة الإنتاجية</a:t>
            </a:r>
          </a:p>
          <a:p>
            <a:pPr lvl="1" algn="r" rtl="1">
              <a:buFont typeface="Wingdings" panose="05000000000000000000" pitchFamily="2" charset="2"/>
              <a:buChar char="§"/>
            </a:pPr>
            <a:r>
              <a:rPr lang="ar-SA" dirty="0"/>
              <a:t>تنفيذ المهام بشكل أكثر كفاءة</a:t>
            </a:r>
          </a:p>
          <a:p>
            <a:pPr algn="r" rtl="1"/>
            <a:r>
              <a:rPr lang="ar-SA" b="1" dirty="0"/>
              <a:t>أهمية النموذج:</a:t>
            </a:r>
          </a:p>
          <a:p>
            <a:pPr algn="r" rtl="1">
              <a:buFont typeface="Wingdings" panose="05000000000000000000" pitchFamily="2" charset="2"/>
              <a:buChar char="§"/>
            </a:pPr>
            <a:r>
              <a:rPr lang="ar-SA" dirty="0"/>
              <a:t>يوفر </a:t>
            </a:r>
            <a:r>
              <a:rPr lang="ar-SA" b="1" dirty="0"/>
              <a:t>إطارًا شاملاً لتحليل الأداء</a:t>
            </a:r>
            <a:r>
              <a:rPr lang="ar-SA" dirty="0"/>
              <a:t> يدمج بين </a:t>
            </a:r>
            <a:r>
              <a:rPr lang="ar-SA" dirty="0" smtClean="0"/>
              <a:t>التكنولوجيا </a:t>
            </a:r>
            <a:r>
              <a:rPr lang="ar-SA" dirty="0"/>
              <a:t>– المهمة – </a:t>
            </a:r>
            <a:r>
              <a:rPr lang="ar-SA" dirty="0" smtClean="0"/>
              <a:t>المستخدم.</a:t>
            </a:r>
            <a:endParaRPr lang="ar-SA" dirty="0"/>
          </a:p>
          <a:p>
            <a:pPr algn="r" rtl="1">
              <a:buFont typeface="Wingdings" panose="05000000000000000000" pitchFamily="2" charset="2"/>
              <a:buChar char="§"/>
            </a:pPr>
            <a:r>
              <a:rPr lang="ar-SA" dirty="0"/>
              <a:t>يوضح العلاقة بين </a:t>
            </a:r>
            <a:r>
              <a:rPr lang="ar-SA" b="1" dirty="0"/>
              <a:t>استخدام التكنولوجيا</a:t>
            </a:r>
            <a:r>
              <a:rPr lang="ar-SA" dirty="0"/>
              <a:t> و</a:t>
            </a:r>
            <a:r>
              <a:rPr lang="ar-SA" b="1" dirty="0"/>
              <a:t>تحسين الأداء الفردي</a:t>
            </a:r>
            <a:r>
              <a:rPr lang="ar-SA" dirty="0"/>
              <a:t>.</a:t>
            </a:r>
          </a:p>
          <a:p>
            <a:pPr algn="r" rtl="1">
              <a:buFont typeface="Wingdings" panose="05000000000000000000" pitchFamily="2" charset="2"/>
              <a:buChar char="§"/>
            </a:pPr>
            <a:r>
              <a:rPr lang="ar-SA" dirty="0"/>
              <a:t>يُعتبر مكملاً قويًا لنماذج مثل </a:t>
            </a:r>
            <a:r>
              <a:rPr lang="en-US" dirty="0"/>
              <a:t>TAM </a:t>
            </a:r>
            <a:r>
              <a:rPr lang="ar-SA" dirty="0"/>
              <a:t>و</a:t>
            </a:r>
            <a:r>
              <a:rPr lang="en-US" dirty="0"/>
              <a:t>D&amp;M، </a:t>
            </a:r>
            <a:r>
              <a:rPr lang="ar-SA" dirty="0"/>
              <a:t>لأنه يُراعي </a:t>
            </a:r>
            <a:r>
              <a:rPr lang="ar-SA" b="1" dirty="0"/>
              <a:t>القدرات الفردية</a:t>
            </a:r>
            <a:r>
              <a:rPr lang="ar-SA" dirty="0"/>
              <a:t> ومتطلبات المهام، وهو ما لا تُغطيه تلك النماذج بالكامل.</a:t>
            </a:r>
          </a:p>
          <a:p>
            <a:pPr algn="r" rtl="1">
              <a:buFont typeface="Wingdings" panose="05000000000000000000" pitchFamily="2" charset="2"/>
              <a:buChar char="§"/>
            </a:pPr>
            <a:r>
              <a:rPr lang="ar-SA" dirty="0"/>
              <a:t>أثبتت الدراسات أن استخدام </a:t>
            </a:r>
            <a:r>
              <a:rPr lang="en-US" dirty="0"/>
              <a:t>TTF </a:t>
            </a:r>
            <a:r>
              <a:rPr lang="ar-SA" dirty="0"/>
              <a:t>يُفسّر بشكل أفضل </a:t>
            </a:r>
            <a:r>
              <a:rPr lang="ar-SA" b="1" dirty="0"/>
              <a:t>تحسين الأداء عند تطبيق أنظمة مثل </a:t>
            </a:r>
            <a:r>
              <a:rPr lang="en-US" b="1" dirty="0"/>
              <a:t>ERP</a:t>
            </a:r>
            <a:r>
              <a:rPr lang="en-US" dirty="0"/>
              <a:t> </a:t>
            </a:r>
            <a:r>
              <a:rPr lang="ar-SA" dirty="0"/>
              <a:t>مقارنة بالنماذج الأخرى التي تركز فقط على القبول أو الجودة.</a:t>
            </a:r>
          </a:p>
        </p:txBody>
      </p:sp>
    </p:spTree>
    <p:extLst>
      <p:ext uri="{BB962C8B-B14F-4D97-AF65-F5344CB8AC3E}">
        <p14:creationId xmlns:p14="http://schemas.microsoft.com/office/powerpoint/2010/main" val="1215285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t>نموذج التقييم الوظيفي</a:t>
            </a:r>
            <a:endParaRPr lang="en-US" dirty="0"/>
          </a:p>
        </p:txBody>
      </p:sp>
      <p:sp>
        <p:nvSpPr>
          <p:cNvPr id="3" name="Content Placeholder 2"/>
          <p:cNvSpPr>
            <a:spLocks noGrp="1"/>
          </p:cNvSpPr>
          <p:nvPr>
            <p:ph idx="1"/>
          </p:nvPr>
        </p:nvSpPr>
        <p:spPr/>
        <p:txBody>
          <a:bodyPr>
            <a:normAutofit/>
          </a:bodyPr>
          <a:lstStyle/>
          <a:p>
            <a:pPr algn="r" rtl="1"/>
            <a:r>
              <a:rPr lang="ar-SA" dirty="0"/>
              <a:t>وُضع هذا النموذج من طرف </a:t>
            </a:r>
            <a:r>
              <a:rPr lang="en-US" dirty="0" err="1"/>
              <a:t>Autissier</a:t>
            </a:r>
            <a:r>
              <a:rPr lang="en-US" dirty="0"/>
              <a:t> David </a:t>
            </a:r>
            <a:r>
              <a:rPr lang="ar-SA" dirty="0"/>
              <a:t>سنة 2007، وهي طريقة تسمح بتحليل أداء الوظائف والأنشطة الداعمة في المؤسسة كمرتكز لتفسير الإمكانات، المكونات الوارد البشرية، أنظمة تظم المعلومات وغيرها. يتكون هذا النموذج من أربعة عناصر أساسية ومتشابكة </a:t>
            </a:r>
            <a:r>
              <a:rPr lang="ar-SA" dirty="0" smtClean="0"/>
              <a:t>هي</a:t>
            </a:r>
            <a:endParaRPr lang="ar-SY" dirty="0"/>
          </a:p>
          <a:p>
            <a:pPr algn="r" rtl="1"/>
            <a:r>
              <a:rPr lang="ar-SA" b="1" dirty="0"/>
              <a:t>محور النشاط:</a:t>
            </a:r>
            <a:r>
              <a:rPr lang="ar-SA" dirty="0"/>
              <a:t> يجب هنا الجواب على التساؤل "ماذا؟" يعني ماذا تحقق لنا هذه الوظيفة، فالهدف في هذا المحور هو عدد المنتجات أو "المخرجات" التي توفرها لنا هذه الوظيفة.</a:t>
            </a:r>
          </a:p>
          <a:p>
            <a:pPr algn="r" rtl="1"/>
            <a:r>
              <a:rPr lang="ar-SA" b="1" dirty="0"/>
              <a:t>محور الكفاءات:</a:t>
            </a:r>
            <a:r>
              <a:rPr lang="ar-SA" dirty="0"/>
              <a:t> يجب هنا الجواب على التساؤل "من؟" يعني من ينجز هذه الكفاءات على أن الموارد البشرية التي تتكون منها الكفاءات تكون ذات سلوك قائم أو غيره</a:t>
            </a:r>
            <a:r>
              <a:rPr lang="ar-SA" dirty="0" smtClean="0"/>
              <a:t>.</a:t>
            </a:r>
            <a:endParaRPr lang="ar-SA" dirty="0"/>
          </a:p>
        </p:txBody>
      </p:sp>
    </p:spTree>
    <p:extLst>
      <p:ext uri="{BB962C8B-B14F-4D97-AF65-F5344CB8AC3E}">
        <p14:creationId xmlns:p14="http://schemas.microsoft.com/office/powerpoint/2010/main" val="3971628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t>نموذج التقييم الوظيفي</a:t>
            </a:r>
            <a:endParaRPr lang="en-US" dirty="0"/>
          </a:p>
        </p:txBody>
      </p:sp>
      <p:sp>
        <p:nvSpPr>
          <p:cNvPr id="3" name="Content Placeholder 2"/>
          <p:cNvSpPr>
            <a:spLocks noGrp="1"/>
          </p:cNvSpPr>
          <p:nvPr>
            <p:ph idx="1"/>
          </p:nvPr>
        </p:nvSpPr>
        <p:spPr/>
        <p:txBody>
          <a:bodyPr>
            <a:normAutofit/>
          </a:bodyPr>
          <a:lstStyle/>
          <a:p>
            <a:pPr algn="r" rtl="1"/>
            <a:r>
              <a:rPr lang="ar-SA" b="1" dirty="0" smtClean="0"/>
              <a:t>محور الت</a:t>
            </a:r>
            <a:r>
              <a:rPr lang="ar-SY" b="1" dirty="0" smtClean="0"/>
              <a:t>نظيم</a:t>
            </a:r>
            <a:r>
              <a:rPr lang="ar-SA" b="1" dirty="0" smtClean="0"/>
              <a:t>:</a:t>
            </a:r>
            <a:r>
              <a:rPr lang="ar-SA" dirty="0" smtClean="0"/>
              <a:t> </a:t>
            </a:r>
            <a:r>
              <a:rPr lang="ar-SA" dirty="0"/>
              <a:t>يجب هنا الجواب على التساؤل "كيف؟" يعني كيف تتم المعالجة والردود المؤثرة على المستخدمين من القيام بالنشاطات. أي جمع وسائل المستخدمة في 3 مركبات أساسية.</a:t>
            </a:r>
          </a:p>
          <a:p>
            <a:pPr lvl="1" algn="r" rtl="1"/>
            <a:r>
              <a:rPr lang="ar-SA" dirty="0"/>
              <a:t>التكوين الوظيفي أو الشكل التنظيمي للمؤسسة، هنا يجب معرفة الاهتمام، ما إذا كيف يؤثر تقييم وظيفة الدعم على أداء هذه الوظيفة.</a:t>
            </a:r>
          </a:p>
          <a:p>
            <a:pPr lvl="1" algn="r" rtl="1"/>
            <a:r>
              <a:rPr lang="ar-SA" dirty="0"/>
              <a:t>الإجراءات، يعني جمع الإجراءات المستخدمة، ويتضمن هذا تناسب هذه التوقعات للموظفين أو المستخدمين.</a:t>
            </a:r>
          </a:p>
          <a:p>
            <a:pPr lvl="1" algn="r" rtl="1"/>
            <a:r>
              <a:rPr lang="ar-SA" dirty="0"/>
              <a:t>الموارد: </a:t>
            </a:r>
            <a:r>
              <a:rPr lang="ar-SY" dirty="0" smtClean="0"/>
              <a:t>تحدد التكاليف والنفقات الناتجة عن هذه الوظيفةز</a:t>
            </a:r>
            <a:endParaRPr lang="ar-SA" dirty="0"/>
          </a:p>
          <a:p>
            <a:pPr algn="r" rtl="1"/>
            <a:r>
              <a:rPr lang="ar-SA" b="1" dirty="0"/>
              <a:t>محور </a:t>
            </a:r>
            <a:r>
              <a:rPr lang="ar-SA" b="1" dirty="0" smtClean="0"/>
              <a:t>الهدف</a:t>
            </a:r>
            <a:r>
              <a:rPr lang="ar-SY" b="1" dirty="0" smtClean="0"/>
              <a:t>(الزبائن)</a:t>
            </a:r>
            <a:r>
              <a:rPr lang="ar-SA" b="1" dirty="0" smtClean="0"/>
              <a:t>:</a:t>
            </a:r>
            <a:r>
              <a:rPr lang="ar-SY" b="1" dirty="0" smtClean="0"/>
              <a:t> </a:t>
            </a:r>
            <a:r>
              <a:rPr lang="ar-SY" dirty="0" smtClean="0"/>
              <a:t>يجيب عن التساؤلين لمن ولماذا ، حيث</a:t>
            </a:r>
            <a:br>
              <a:rPr lang="ar-SY" dirty="0" smtClean="0"/>
            </a:br>
            <a:r>
              <a:rPr lang="ar-SY" dirty="0" smtClean="0"/>
              <a:t>يعرض أهداف وظيفة الدعم بالنسبة للزبائن.</a:t>
            </a:r>
            <a:br>
              <a:rPr lang="ar-SY" dirty="0" smtClean="0"/>
            </a:br>
            <a:r>
              <a:rPr lang="ar-SY" dirty="0" smtClean="0"/>
              <a:t>يجب معرفة من هم الزبائن وماذا يجب أن توفر لهم، هذا المحور</a:t>
            </a:r>
            <a:br>
              <a:rPr lang="ar-SY" dirty="0" smtClean="0"/>
            </a:br>
            <a:r>
              <a:rPr lang="ar-SY" dirty="0" smtClean="0"/>
              <a:t>يصف مدى رضا الزبائن عن هذه الوظيفة.</a:t>
            </a:r>
            <a:endParaRPr lang="en-US" dirty="0"/>
          </a:p>
        </p:txBody>
      </p:sp>
      <p:pic>
        <p:nvPicPr>
          <p:cNvPr id="4" name="Picture 3"/>
          <p:cNvPicPr>
            <a:picLocks noChangeAspect="1"/>
          </p:cNvPicPr>
          <p:nvPr/>
        </p:nvPicPr>
        <p:blipFill>
          <a:blip r:embed="rId2"/>
          <a:stretch>
            <a:fillRect/>
          </a:stretch>
        </p:blipFill>
        <p:spPr>
          <a:xfrm>
            <a:off x="-130629" y="3129175"/>
            <a:ext cx="5921829" cy="3495559"/>
          </a:xfrm>
          <a:prstGeom prst="rect">
            <a:avLst/>
          </a:prstGeom>
        </p:spPr>
      </p:pic>
    </p:spTree>
    <p:extLst>
      <p:ext uri="{BB962C8B-B14F-4D97-AF65-F5344CB8AC3E}">
        <p14:creationId xmlns:p14="http://schemas.microsoft.com/office/powerpoint/2010/main" val="42772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t>مقدمة</a:t>
            </a:r>
            <a:endParaRPr lang="en-US" dirty="0"/>
          </a:p>
        </p:txBody>
      </p:sp>
      <p:sp>
        <p:nvSpPr>
          <p:cNvPr id="3" name="Content Placeholder 2"/>
          <p:cNvSpPr>
            <a:spLocks noGrp="1"/>
          </p:cNvSpPr>
          <p:nvPr>
            <p:ph idx="1"/>
          </p:nvPr>
        </p:nvSpPr>
        <p:spPr/>
        <p:txBody>
          <a:bodyPr/>
          <a:lstStyle/>
          <a:p>
            <a:pPr algn="r" rtl="1"/>
            <a:r>
              <a:rPr lang="ar-SA" dirty="0"/>
              <a:t>شهدت نظم المعلومات الإدارية تطوراً كبيراً نتيجة التقدم في تقنيات الحوسبة والمعلوماتية، ما أسهم في تعزيز دورها في دعم التخطيط واتخاذ القرار ورفع كفاءة العمليات. </a:t>
            </a:r>
            <a:endParaRPr lang="ar-SY" dirty="0" smtClean="0"/>
          </a:p>
          <a:p>
            <a:pPr algn="r" rtl="1"/>
            <a:r>
              <a:rPr lang="ar-SA" dirty="0" smtClean="0"/>
              <a:t>أدى </a:t>
            </a:r>
            <a:r>
              <a:rPr lang="ar-SA" dirty="0"/>
              <a:t>هذا التطور إلى بروز الحاجة لتقييم أدائها، خاصةً مع تعدد أهداف استخدامها بين دعم الإدارة، وتحقيق الكفاءة التشغيلية، وتنفيذ </a:t>
            </a:r>
            <a:r>
              <a:rPr lang="ar-SA" dirty="0" smtClean="0"/>
              <a:t>الاستراتيجيات.</a:t>
            </a:r>
            <a:endParaRPr lang="ar-SY" dirty="0" smtClean="0"/>
          </a:p>
          <a:p>
            <a:pPr marL="0" indent="0" algn="r" rtl="1">
              <a:buNone/>
            </a:pPr>
            <a:r>
              <a:rPr lang="ar-SY" dirty="0" smtClean="0"/>
              <a:t>لم يعد امتلاك نظام معلومات نظام إداري العامل الحاسم في نجاح المنظمات وتحقيقها للميزة التنافسية فقط، بل هناك عدة جوانب أهمها:</a:t>
            </a:r>
            <a:endParaRPr lang="ar-SY" dirty="0"/>
          </a:p>
          <a:p>
            <a:pPr algn="r" rtl="1">
              <a:buFont typeface="Wingdings" panose="05000000000000000000" pitchFamily="2" charset="2"/>
              <a:buChar char="§"/>
            </a:pPr>
            <a:r>
              <a:rPr lang="ar-SY" dirty="0" smtClean="0"/>
              <a:t>كيفية تصميم نظام معلومات يتوافق مع أهداف واستراتيجيات المنظمة.</a:t>
            </a:r>
          </a:p>
          <a:p>
            <a:pPr algn="r" rtl="1">
              <a:buFont typeface="Wingdings" panose="05000000000000000000" pitchFamily="2" charset="2"/>
              <a:buChar char="§"/>
            </a:pPr>
            <a:r>
              <a:rPr lang="ar-SY" dirty="0" smtClean="0"/>
              <a:t>تهيئة البنية التنظيمية التي تساعد في تطبيق استراتيجيات وأهداف نظام المعلومات.</a:t>
            </a:r>
          </a:p>
          <a:p>
            <a:pPr algn="r" rtl="1">
              <a:buFont typeface="Wingdings" panose="05000000000000000000" pitchFamily="2" charset="2"/>
              <a:buChar char="§"/>
            </a:pPr>
            <a:r>
              <a:rPr lang="ar-SY" dirty="0" smtClean="0"/>
              <a:t>إعداد نظام رقابة مناسبة لنظام المعلومات لدعم كفاءة استخدام نظام المعلمات.</a:t>
            </a:r>
            <a:endParaRPr lang="en-US" dirty="0"/>
          </a:p>
        </p:txBody>
      </p:sp>
    </p:spTree>
    <p:extLst>
      <p:ext uri="{BB962C8B-B14F-4D97-AF65-F5344CB8AC3E}">
        <p14:creationId xmlns:p14="http://schemas.microsoft.com/office/powerpoint/2010/main" val="237815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t>مفهوم الأداء</a:t>
            </a:r>
            <a:endParaRPr lang="en-US" dirty="0"/>
          </a:p>
        </p:txBody>
      </p:sp>
      <p:sp>
        <p:nvSpPr>
          <p:cNvPr id="3" name="Content Placeholder 2"/>
          <p:cNvSpPr>
            <a:spLocks noGrp="1"/>
          </p:cNvSpPr>
          <p:nvPr>
            <p:ph idx="1"/>
          </p:nvPr>
        </p:nvSpPr>
        <p:spPr/>
        <p:txBody>
          <a:bodyPr/>
          <a:lstStyle/>
          <a:p>
            <a:pPr algn="r" rtl="1"/>
            <a:r>
              <a:rPr lang="ar-SY" dirty="0" smtClean="0"/>
              <a:t>الهدف الأساسي لأي مؤسسة صغيرة كانت أو كبيرة، خدماتية أو إنتاجية، هو خلق قيمة مضافة.</a:t>
            </a:r>
          </a:p>
          <a:p>
            <a:pPr algn="r" rtl="1"/>
            <a:r>
              <a:rPr lang="ar-SY" dirty="0" smtClean="0"/>
              <a:t>إن الأداء في أي مؤسسة هو ناتج جماعي ويحمل معاني عديدة ومختلفة كالزيادة في رقم الأعمال، اكتساب حصة سوقية أكبر، بيع أكبر كمية من المنتجات ، الحصول على أجزاء مستهدفة من السوق، تحقيق مبيعات ذات مردودية، الحصول على ولاء الزبائن، الوضعية التنافسية.</a:t>
            </a:r>
          </a:p>
          <a:p>
            <a:pPr algn="r" rtl="1"/>
            <a:r>
              <a:rPr lang="ar-SY" dirty="0" smtClean="0"/>
              <a:t>مفهوم الأداء يختلف من المدير التنفيذي إلى المسؤول الإداري أو المسؤول التجاري أو مسؤول المصنع، مثلا الأخير يهنم بتصنيع منتجات حسب مواصفات معينة.</a:t>
            </a:r>
          </a:p>
          <a:p>
            <a:pPr algn="r" rtl="1"/>
            <a:r>
              <a:rPr lang="ar-SY" dirty="0" smtClean="0"/>
              <a:t>من أجل تحديد معنى أداء المؤسسة، تم استخدام العديد من المفاهيم كالتنافسية، الفاعلية، الإنتاجية، الكفاءة، العائد،التميز والتفوق، النجاح/ المردودية....</a:t>
            </a:r>
            <a:endParaRPr lang="en-US" dirty="0"/>
          </a:p>
        </p:txBody>
      </p:sp>
    </p:spTree>
    <p:extLst>
      <p:ext uri="{BB962C8B-B14F-4D97-AF65-F5344CB8AC3E}">
        <p14:creationId xmlns:p14="http://schemas.microsoft.com/office/powerpoint/2010/main" val="2058196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t>مفهوم الأداء</a:t>
            </a:r>
            <a:endParaRPr lang="en-US" dirty="0"/>
          </a:p>
        </p:txBody>
      </p:sp>
      <p:sp>
        <p:nvSpPr>
          <p:cNvPr id="3" name="Content Placeholder 2"/>
          <p:cNvSpPr>
            <a:spLocks noGrp="1"/>
          </p:cNvSpPr>
          <p:nvPr>
            <p:ph idx="1"/>
          </p:nvPr>
        </p:nvSpPr>
        <p:spPr/>
        <p:txBody>
          <a:bodyPr/>
          <a:lstStyle/>
          <a:p>
            <a:pPr algn="r" rtl="1"/>
            <a:r>
              <a:rPr lang="ar-SY" dirty="0" smtClean="0"/>
              <a:t>يمكن اختصار الأداء :</a:t>
            </a:r>
          </a:p>
          <a:p>
            <a:pPr algn="r" rtl="1"/>
            <a:r>
              <a:rPr lang="ar-SY" dirty="0" smtClean="0"/>
              <a:t>الأداء هو النتيجة التي ينبغي مقارنتها بالهدف، بمعنى أن الأداء يعبر عن مستوى تحقيق الأهداف.</a:t>
            </a:r>
          </a:p>
          <a:p>
            <a:pPr algn="r" rtl="1"/>
            <a:r>
              <a:rPr lang="ar-SY" dirty="0" smtClean="0"/>
              <a:t>الأداء هو عمل يسمح بتمييز الكفاءة القدرة على إنجاز، تحقيق الإنتاج. بمعنى أن الأداء يتحقق عندما يكون من الممكن المرور من وضع محتمل إلى انجاز حقيقي، هذا المفهوم للأداء لا يقتصر فقط على النتيجة بل يعبر أيضا عن العمليات.</a:t>
            </a:r>
          </a:p>
          <a:p>
            <a:pPr algn="r" rtl="1"/>
            <a:r>
              <a:rPr lang="ar-SY" dirty="0" smtClean="0"/>
              <a:t>الأداء هو نجاح، </a:t>
            </a:r>
            <a:endParaRPr lang="en-US" dirty="0"/>
          </a:p>
        </p:txBody>
      </p:sp>
    </p:spTree>
    <p:extLst>
      <p:ext uri="{BB962C8B-B14F-4D97-AF65-F5344CB8AC3E}">
        <p14:creationId xmlns:p14="http://schemas.microsoft.com/office/powerpoint/2010/main" val="4249448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t>أهمية عملية التقييم</a:t>
            </a:r>
            <a:endParaRPr lang="en-US" dirty="0"/>
          </a:p>
        </p:txBody>
      </p:sp>
      <p:sp>
        <p:nvSpPr>
          <p:cNvPr id="3" name="Content Placeholder 2"/>
          <p:cNvSpPr>
            <a:spLocks noGrp="1"/>
          </p:cNvSpPr>
          <p:nvPr>
            <p:ph idx="1"/>
          </p:nvPr>
        </p:nvSpPr>
        <p:spPr/>
        <p:txBody>
          <a:bodyPr/>
          <a:lstStyle/>
          <a:p>
            <a:pPr algn="r" rtl="1"/>
            <a:r>
              <a:rPr lang="ar-SY" dirty="0" smtClean="0"/>
              <a:t>إن عملية التقييم هي عملية صعبة ومعقدة وتحتاج إلى وقت كبير، ويجب أن تتم بصورة مستمرة حتى تكون واضحة من الناحيتين الكمية والنوعية ويصبح بالإمكان تتبع الآثار المترتبة عن هذه المملية.</a:t>
            </a:r>
          </a:p>
          <a:p>
            <a:pPr algn="r" rtl="1"/>
            <a:r>
              <a:rPr lang="ar-SY" dirty="0" smtClean="0"/>
              <a:t>عملية التقييم من الجانب المفاهيمي ماهي إلا مرادفا لردود الفعل والملاحظات التي تربط بين الأداء وهياكل المعرفة. </a:t>
            </a:r>
            <a:endParaRPr lang="en-US" dirty="0"/>
          </a:p>
        </p:txBody>
      </p:sp>
      <p:pic>
        <p:nvPicPr>
          <p:cNvPr id="4" name="Picture 3"/>
          <p:cNvPicPr>
            <a:picLocks noChangeAspect="1"/>
          </p:cNvPicPr>
          <p:nvPr/>
        </p:nvPicPr>
        <p:blipFill>
          <a:blip r:embed="rId2"/>
          <a:stretch>
            <a:fillRect/>
          </a:stretch>
        </p:blipFill>
        <p:spPr>
          <a:xfrm>
            <a:off x="936859" y="2869497"/>
            <a:ext cx="2063015" cy="3435137"/>
          </a:xfrm>
          <a:prstGeom prst="rect">
            <a:avLst/>
          </a:prstGeom>
        </p:spPr>
      </p:pic>
    </p:spTree>
    <p:extLst>
      <p:ext uri="{BB962C8B-B14F-4D97-AF65-F5344CB8AC3E}">
        <p14:creationId xmlns:p14="http://schemas.microsoft.com/office/powerpoint/2010/main" val="3394905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t>أهمية عملية التقييم</a:t>
            </a:r>
            <a:endParaRPr lang="en-US" dirty="0"/>
          </a:p>
        </p:txBody>
      </p:sp>
      <p:sp>
        <p:nvSpPr>
          <p:cNvPr id="3" name="Content Placeholder 2"/>
          <p:cNvSpPr>
            <a:spLocks noGrp="1"/>
          </p:cNvSpPr>
          <p:nvPr>
            <p:ph idx="1"/>
          </p:nvPr>
        </p:nvSpPr>
        <p:spPr/>
        <p:txBody>
          <a:bodyPr/>
          <a:lstStyle/>
          <a:p>
            <a:pPr algn="r" rtl="1"/>
            <a:r>
              <a:rPr lang="ar-SY" dirty="0" smtClean="0"/>
              <a:t>يمكن اعتبار عملية التقييم أساس القيادة في المؤسسة وتضم مجموعة من الإجراءات والتدابير التي تسمح بالحكم عن سير عملية ما إذا كانت ككفأة أم لا وما هي الإجراءات التي يجب اتخاذها من أجل التحسين.</a:t>
            </a:r>
          </a:p>
          <a:p>
            <a:pPr algn="r" rtl="1"/>
            <a:r>
              <a:rPr lang="ar-SY" dirty="0" smtClean="0"/>
              <a:t>عملية القيادة الرقابة موجودة في كامل قطاع الأعمال ولا يكفي القيام بعميلة القايدة فقط بل ما يجب القيام به بأقل تكلفة وأعلى جودة.</a:t>
            </a:r>
          </a:p>
          <a:p>
            <a:pPr algn="r" rtl="1"/>
            <a:r>
              <a:rPr lang="ar-SY" dirty="0" smtClean="0"/>
              <a:t>ينبغي أن تكون عملية التقييم واضحة المعالم وتكون متسقة مع استراتيجية عمل المنظمة ككل. </a:t>
            </a:r>
          </a:p>
          <a:p>
            <a:pPr algn="r" rtl="1"/>
            <a:endParaRPr lang="en-US" dirty="0"/>
          </a:p>
        </p:txBody>
      </p:sp>
      <p:pic>
        <p:nvPicPr>
          <p:cNvPr id="5" name="Picture 4"/>
          <p:cNvPicPr>
            <a:picLocks noChangeAspect="1"/>
          </p:cNvPicPr>
          <p:nvPr/>
        </p:nvPicPr>
        <p:blipFill>
          <a:blip r:embed="rId2"/>
          <a:stretch>
            <a:fillRect/>
          </a:stretch>
        </p:blipFill>
        <p:spPr>
          <a:xfrm>
            <a:off x="728311" y="3365441"/>
            <a:ext cx="2705334" cy="1882303"/>
          </a:xfrm>
          <a:prstGeom prst="rect">
            <a:avLst/>
          </a:prstGeom>
        </p:spPr>
      </p:pic>
    </p:spTree>
    <p:extLst>
      <p:ext uri="{BB962C8B-B14F-4D97-AF65-F5344CB8AC3E}">
        <p14:creationId xmlns:p14="http://schemas.microsoft.com/office/powerpoint/2010/main" val="4077570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t>عملية التقييم</a:t>
            </a:r>
            <a:endParaRPr lang="en-US" dirty="0"/>
          </a:p>
        </p:txBody>
      </p:sp>
      <p:sp>
        <p:nvSpPr>
          <p:cNvPr id="3" name="Content Placeholder 2"/>
          <p:cNvSpPr>
            <a:spLocks noGrp="1"/>
          </p:cNvSpPr>
          <p:nvPr>
            <p:ph idx="1"/>
          </p:nvPr>
        </p:nvSpPr>
        <p:spPr/>
        <p:txBody>
          <a:bodyPr/>
          <a:lstStyle/>
          <a:p>
            <a:pPr algn="r" rtl="1"/>
            <a:r>
              <a:rPr lang="ar-SA" dirty="0"/>
              <a:t>يُعتبر مفهوم القياس مهمًا جدًا في الإدارة، حيث دون قياس لا يمكن لحلقة القيادة </a:t>
            </a:r>
            <a:r>
              <a:rPr lang="ar-SA" dirty="0" smtClean="0"/>
              <a:t>الرقابة </a:t>
            </a:r>
            <a:r>
              <a:rPr lang="ar-SA" dirty="0"/>
              <a:t>أن تتحقق. يمكن أن يكون القياس نسبيًا، لكنه ضروري لكل عملية قيادة أداء باعتبار القياس يشكل مرحلة مهمة من عملية التقييم. </a:t>
            </a:r>
            <a:endParaRPr lang="ar-SY" dirty="0" smtClean="0"/>
          </a:p>
          <a:p>
            <a:pPr algn="r" rtl="1"/>
            <a:r>
              <a:rPr lang="ar-SA" dirty="0" smtClean="0"/>
              <a:t>حيث </a:t>
            </a:r>
            <a:r>
              <a:rPr lang="ar-SA" dirty="0"/>
              <a:t>يسمح بمتابعة التطورات التي تحدث في العملية وفق منظور المقارنة بين ما تمّ التوصل إليه وما كان من المفروض الوصول </a:t>
            </a:r>
            <a:r>
              <a:rPr lang="ar-SA" dirty="0" smtClean="0"/>
              <a:t>إليه.</a:t>
            </a:r>
            <a:endParaRPr lang="ar-SY" dirty="0" smtClean="0"/>
          </a:p>
          <a:p>
            <a:pPr algn="r" rtl="1"/>
            <a:r>
              <a:rPr lang="ar-SA" dirty="0" smtClean="0"/>
              <a:t>إن </a:t>
            </a:r>
            <a:r>
              <a:rPr lang="ar-SA" dirty="0"/>
              <a:t>الأدوات والطريق المستعملة للتقييم تؤثر على جميع الوظائف والأنشطة كإدارة الموارد البشرية، وإدارة التسويق، وإدارة نظم المعلومات، كما أن لها تأثيرًا على الجودة، وإدارة المعرفة، والمسؤولية الاجتماعية للمؤسسات. </a:t>
            </a:r>
            <a:endParaRPr lang="ar-SY" dirty="0" smtClean="0"/>
          </a:p>
          <a:p>
            <a:pPr algn="r" rtl="1"/>
            <a:r>
              <a:rPr lang="ar-SA" dirty="0" smtClean="0"/>
              <a:t>كما </a:t>
            </a:r>
            <a:r>
              <a:rPr lang="ar-SA" dirty="0"/>
              <a:t>لها تأثير على استراتيجية المؤسسة ككل، حيث يجب تحديد مستوى الموارد اللازمة للتقييم، وأهداف التقييم، وتكاليف التقييم.</a:t>
            </a:r>
          </a:p>
        </p:txBody>
      </p:sp>
    </p:spTree>
    <p:extLst>
      <p:ext uri="{BB962C8B-B14F-4D97-AF65-F5344CB8AC3E}">
        <p14:creationId xmlns:p14="http://schemas.microsoft.com/office/powerpoint/2010/main" val="1529663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نماذج ونظريات تقييم نظم المعلومات</a:t>
            </a:r>
            <a:endParaRPr lang="ar-SA" dirty="0"/>
          </a:p>
        </p:txBody>
      </p:sp>
      <p:sp>
        <p:nvSpPr>
          <p:cNvPr id="3" name="Content Placeholder 2"/>
          <p:cNvSpPr>
            <a:spLocks noGrp="1"/>
          </p:cNvSpPr>
          <p:nvPr>
            <p:ph idx="1"/>
          </p:nvPr>
        </p:nvSpPr>
        <p:spPr/>
        <p:txBody>
          <a:bodyPr/>
          <a:lstStyle/>
          <a:p>
            <a:pPr algn="r" rtl="1"/>
            <a:r>
              <a:rPr lang="ar-SA" dirty="0" smtClean="0"/>
              <a:t>ظهرت </a:t>
            </a:r>
            <a:r>
              <a:rPr lang="ar-SA" dirty="0"/>
              <a:t>العديد من النظريات والنماذج الخاصة بنظم المعلومات، وكذلك النظريات السلوكية التي تسعى إلى تفسير سلوك المستخدمين تجاه هذه النظم، وفهم كيفية نجاح البرامج والتقنيات الحديثة في تحقيق فوائد ملموسة، مثل تحسين الأداء أو تقديم ميزة تنافسية، وذلك من خلال الاستخدام الفعلي داخل المؤسسات.</a:t>
            </a:r>
          </a:p>
          <a:p>
            <a:pPr algn="r" rtl="1"/>
            <a:r>
              <a:rPr lang="ar-SA" dirty="0"/>
              <a:t>من أبرز هذه النماذج:</a:t>
            </a:r>
          </a:p>
          <a:p>
            <a:pPr algn="r" rtl="1"/>
            <a:r>
              <a:rPr lang="ar-SA" b="1" dirty="0"/>
              <a:t>نموذج ديلون وماكلين </a:t>
            </a:r>
            <a:r>
              <a:rPr lang="en-US" b="1" dirty="0" err="1" smtClean="0"/>
              <a:t>DeLone</a:t>
            </a:r>
            <a:r>
              <a:rPr lang="en-US" b="1" dirty="0" smtClean="0"/>
              <a:t> </a:t>
            </a:r>
            <a:r>
              <a:rPr lang="en-US" b="1" dirty="0"/>
              <a:t>&amp; McLean IS Success </a:t>
            </a:r>
            <a:r>
              <a:rPr lang="en-US" b="1" dirty="0" smtClean="0"/>
              <a:t>Model</a:t>
            </a:r>
            <a:r>
              <a:rPr lang="en-US" dirty="0" smtClean="0"/>
              <a:t>: </a:t>
            </a:r>
            <a:r>
              <a:rPr lang="ar-SA" dirty="0"/>
              <a:t>يركّز على جودة النظام والمعلومات والخدمة، وتأثيرها على رضا المستخدم والفوائد الصافية.</a:t>
            </a:r>
          </a:p>
          <a:p>
            <a:pPr algn="r" rtl="1"/>
            <a:r>
              <a:rPr lang="ar-SA" b="1" dirty="0"/>
              <a:t>نموذج قبول التكنولوجيا </a:t>
            </a:r>
            <a:r>
              <a:rPr lang="en-US" b="1" dirty="0" smtClean="0"/>
              <a:t>TAM</a:t>
            </a:r>
            <a:r>
              <a:rPr lang="en-US" dirty="0" smtClean="0"/>
              <a:t>: </a:t>
            </a:r>
            <a:r>
              <a:rPr lang="ar-SA" dirty="0"/>
              <a:t>يفسر اعتماد المستخدمين على التكنولوجيا بناءً على سهولة الاستخدام والمتانة المتصورة.</a:t>
            </a:r>
          </a:p>
          <a:p>
            <a:pPr algn="r" rtl="1"/>
            <a:r>
              <a:rPr lang="ar-SA" b="1" dirty="0"/>
              <a:t>نموذج ملاءمة التكنولوجيا والمهام </a:t>
            </a:r>
            <a:r>
              <a:rPr lang="en-US" b="1" dirty="0" smtClean="0"/>
              <a:t>TTF</a:t>
            </a:r>
            <a:r>
              <a:rPr lang="en-US" dirty="0" smtClean="0"/>
              <a:t>: </a:t>
            </a:r>
            <a:r>
              <a:rPr lang="ar-SA" dirty="0"/>
              <a:t>يركز على مدى تطابق قدرات التكنولوجيا مع متطلبات المهام التي يؤديها المستخدمون</a:t>
            </a:r>
            <a:r>
              <a:rPr lang="ar-SA" dirty="0" smtClean="0"/>
              <a:t>.</a:t>
            </a:r>
            <a:endParaRPr lang="ar-SY" dirty="0" smtClean="0"/>
          </a:p>
          <a:p>
            <a:pPr algn="r" rtl="1"/>
            <a:r>
              <a:rPr lang="ar-SY" b="1" dirty="0"/>
              <a:t>نموذج التقييم الوظيفي</a:t>
            </a:r>
            <a:endParaRPr lang="ar-SA" b="1" dirty="0"/>
          </a:p>
        </p:txBody>
      </p:sp>
    </p:spTree>
    <p:extLst>
      <p:ext uri="{BB962C8B-B14F-4D97-AF65-F5344CB8AC3E}">
        <p14:creationId xmlns:p14="http://schemas.microsoft.com/office/powerpoint/2010/main" val="1648037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نموذج ديلون وماكلين </a:t>
            </a:r>
            <a:r>
              <a:rPr lang="en-US" dirty="0" err="1" smtClean="0"/>
              <a:t>DeLone</a:t>
            </a:r>
            <a:r>
              <a:rPr lang="en-US" dirty="0" smtClean="0"/>
              <a:t> </a:t>
            </a:r>
            <a:r>
              <a:rPr lang="en-US" dirty="0"/>
              <a:t>&amp; </a:t>
            </a:r>
            <a:r>
              <a:rPr lang="en-US" dirty="0" smtClean="0"/>
              <a:t>McLean</a:t>
            </a:r>
            <a:endParaRPr lang="ar-SA" dirty="0"/>
          </a:p>
        </p:txBody>
      </p:sp>
      <p:sp>
        <p:nvSpPr>
          <p:cNvPr id="3" name="Content Placeholder 2"/>
          <p:cNvSpPr>
            <a:spLocks noGrp="1"/>
          </p:cNvSpPr>
          <p:nvPr>
            <p:ph idx="1"/>
          </p:nvPr>
        </p:nvSpPr>
        <p:spPr/>
        <p:txBody>
          <a:bodyPr>
            <a:normAutofit fontScale="92500" lnSpcReduction="10000"/>
          </a:bodyPr>
          <a:lstStyle/>
          <a:p>
            <a:pPr algn="r" rtl="1"/>
            <a:r>
              <a:rPr lang="ar-SA" dirty="0" smtClean="0"/>
              <a:t>يُعد </a:t>
            </a:r>
            <a:r>
              <a:rPr lang="ar-SA" dirty="0"/>
              <a:t>نموذج </a:t>
            </a:r>
            <a:r>
              <a:rPr lang="en-US" b="1" dirty="0" err="1"/>
              <a:t>DeLone</a:t>
            </a:r>
            <a:r>
              <a:rPr lang="en-US" b="1" dirty="0"/>
              <a:t> and McLean </a:t>
            </a:r>
            <a:r>
              <a:rPr lang="en-US" b="1" dirty="0" smtClean="0"/>
              <a:t>D&amp;M</a:t>
            </a:r>
            <a:r>
              <a:rPr lang="en-US" dirty="0" smtClean="0"/>
              <a:t>، </a:t>
            </a:r>
            <a:r>
              <a:rPr lang="ar-SA" dirty="0"/>
              <a:t>الذي تم تقديمه عام 1992، من أكثر النماذج استخدامًا في تقييم فعالية وجودة نظم المعلومات الإدارية. وقد استند الباحثان إلى مراجعة شاملة لأدبيات نجاح نظم المعلومات لتطوير نموذج متكامل يحدد ستة أبعاد مترابطة تُمثل مؤشرات رئيسية لنجاح نظم المعلومات، وهي:</a:t>
            </a:r>
          </a:p>
          <a:p>
            <a:pPr algn="r" rtl="1"/>
            <a:r>
              <a:rPr lang="ar-SA" b="1" dirty="0"/>
              <a:t>جودة النظام</a:t>
            </a:r>
            <a:r>
              <a:rPr lang="ar-SA" dirty="0"/>
              <a:t>: تشير إلى مدى كفاءة النظام من حيث الدقة، وسهولة الاستخدام، والموثوقية.</a:t>
            </a:r>
          </a:p>
          <a:p>
            <a:pPr algn="r" rtl="1"/>
            <a:r>
              <a:rPr lang="ar-SA" b="1" dirty="0"/>
              <a:t>جودة المعلومات</a:t>
            </a:r>
            <a:r>
              <a:rPr lang="ar-SA" dirty="0"/>
              <a:t>: تقيس دقة المعلومات التي يُنتجها النظام، وشمولها، وحداثتها.</a:t>
            </a:r>
          </a:p>
          <a:p>
            <a:pPr algn="r" rtl="1"/>
            <a:r>
              <a:rPr lang="ar-SA" b="1" dirty="0"/>
              <a:t>الاستخدام</a:t>
            </a:r>
            <a:r>
              <a:rPr lang="ar-SA" dirty="0"/>
              <a:t>: مدى استخدام النظام فعليًا من قبل المستفيدين.</a:t>
            </a:r>
          </a:p>
          <a:p>
            <a:pPr algn="r" rtl="1"/>
            <a:r>
              <a:rPr lang="ar-SA" b="1" dirty="0"/>
              <a:t>رضا المستخدم</a:t>
            </a:r>
            <a:r>
              <a:rPr lang="ar-SA" dirty="0"/>
              <a:t>: يعكس تقبّل المستخدمين للنظام ورضاهم عن أدائه.</a:t>
            </a:r>
          </a:p>
          <a:p>
            <a:pPr algn="r" rtl="1"/>
            <a:r>
              <a:rPr lang="ar-SA" b="1" dirty="0"/>
              <a:t>التأثير الفردي</a:t>
            </a:r>
            <a:r>
              <a:rPr lang="ar-SA" dirty="0"/>
              <a:t>: مدى تحسين أداء الفرد نتيجة لاستخدام النظام.</a:t>
            </a:r>
          </a:p>
          <a:p>
            <a:pPr algn="r" rtl="1"/>
            <a:r>
              <a:rPr lang="ar-SA" b="1" dirty="0"/>
              <a:t>التأثير التنظيمي</a:t>
            </a:r>
            <a:r>
              <a:rPr lang="ar-SA" dirty="0"/>
              <a:t>: الأثر العام للنظام على أداء المنظمة.</a:t>
            </a:r>
          </a:p>
          <a:p>
            <a:pPr algn="r" rtl="1"/>
            <a:r>
              <a:rPr lang="ar-SA" dirty="0"/>
              <a:t>يرتكز النموذج على تفاعل هذه الأبعاد، حيث تؤثر جودة النظام والمعلومات بشكل مباشر على كل من الاستخدام ورضا المستخدم، واللذان بدورهما يؤثران على النتائج الفردية والتنظيمية.</a:t>
            </a:r>
          </a:p>
        </p:txBody>
      </p:sp>
      <p:pic>
        <p:nvPicPr>
          <p:cNvPr id="4" name="Image 18"/>
          <p:cNvPicPr/>
          <p:nvPr/>
        </p:nvPicPr>
        <p:blipFill>
          <a:blip r:embed="rId2" cstate="print"/>
          <a:stretch>
            <a:fillRect/>
          </a:stretch>
        </p:blipFill>
        <p:spPr>
          <a:xfrm>
            <a:off x="1097279" y="3602823"/>
            <a:ext cx="4902305" cy="1230434"/>
          </a:xfrm>
          <a:prstGeom prst="rect">
            <a:avLst/>
          </a:prstGeom>
        </p:spPr>
      </p:pic>
    </p:spTree>
    <p:extLst>
      <p:ext uri="{BB962C8B-B14F-4D97-AF65-F5344CB8AC3E}">
        <p14:creationId xmlns:p14="http://schemas.microsoft.com/office/powerpoint/2010/main" val="187295397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289</TotalTime>
  <Words>1948</Words>
  <Application>Microsoft Office PowerPoint</Application>
  <PresentationFormat>Widescreen</PresentationFormat>
  <Paragraphs>140</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Calibri Light</vt:lpstr>
      <vt:lpstr>CIDFont+F2</vt:lpstr>
      <vt:lpstr>DecoType Naskh Variants</vt:lpstr>
      <vt:lpstr>Simplified Arabic</vt:lpstr>
      <vt:lpstr>Times New Roman</vt:lpstr>
      <vt:lpstr>Wingdings</vt:lpstr>
      <vt:lpstr>Retrospect</vt:lpstr>
      <vt:lpstr>هندسة نظم المعلومات</vt:lpstr>
      <vt:lpstr>مقدمة</vt:lpstr>
      <vt:lpstr>مفهوم الأداء</vt:lpstr>
      <vt:lpstr>مفهوم الأداء</vt:lpstr>
      <vt:lpstr>أهمية عملية التقييم</vt:lpstr>
      <vt:lpstr>أهمية عملية التقييم</vt:lpstr>
      <vt:lpstr>عملية التقييم</vt:lpstr>
      <vt:lpstr>نماذج ونظريات تقييم نظم المعلومات</vt:lpstr>
      <vt:lpstr>نموذج ديلون وماكلين DeLone &amp; McLean</vt:lpstr>
      <vt:lpstr>نموذج ديلون وماكلين DeLone &amp; McLean</vt:lpstr>
      <vt:lpstr>العناصر الرئيسة في نموذج D&amp;M</vt:lpstr>
      <vt:lpstr>العناصر الرئيسة في نموذج D&amp;M</vt:lpstr>
      <vt:lpstr>العناصر الرئيسة في نموذج D&amp;M</vt:lpstr>
      <vt:lpstr>نموذج قبول التكنولوجيا TAM Model Acceptance Technology</vt:lpstr>
      <vt:lpstr>نموذج قبول التكنولوجيا TAM</vt:lpstr>
      <vt:lpstr>نموذج ملاءمة التكنولوجيا والمهام TTF</vt:lpstr>
      <vt:lpstr>المكونات الأساسية لنموذج TTF:</vt:lpstr>
      <vt:lpstr>نموذج التقييم الوظيفي</vt:lpstr>
      <vt:lpstr>نموذج التقييم الوظيفي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 and Notation</dc:title>
  <dc:creator>Feda Jahjah</dc:creator>
  <cp:lastModifiedBy>Feda Jahjah</cp:lastModifiedBy>
  <cp:revision>38</cp:revision>
  <dcterms:created xsi:type="dcterms:W3CDTF">2025-05-11T19:06:30Z</dcterms:created>
  <dcterms:modified xsi:type="dcterms:W3CDTF">2025-05-31T19:31:27Z</dcterms:modified>
</cp:coreProperties>
</file>